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97"/>
  </p:notesMasterIdLst>
  <p:sldIdLst>
    <p:sldId id="256" r:id="rId2"/>
    <p:sldId id="353" r:id="rId3"/>
    <p:sldId id="267" r:id="rId4"/>
    <p:sldId id="269" r:id="rId5"/>
    <p:sldId id="354" r:id="rId6"/>
    <p:sldId id="270" r:id="rId7"/>
    <p:sldId id="337" r:id="rId8"/>
    <p:sldId id="338" r:id="rId9"/>
    <p:sldId id="339" r:id="rId10"/>
    <p:sldId id="271" r:id="rId11"/>
    <p:sldId id="340" r:id="rId12"/>
    <p:sldId id="341" r:id="rId13"/>
    <p:sldId id="272" r:id="rId14"/>
    <p:sldId id="299" r:id="rId15"/>
    <p:sldId id="282" r:id="rId16"/>
    <p:sldId id="281" r:id="rId17"/>
    <p:sldId id="287" r:id="rId18"/>
    <p:sldId id="283" r:id="rId19"/>
    <p:sldId id="284" r:id="rId20"/>
    <p:sldId id="275" r:id="rId21"/>
    <p:sldId id="285" r:id="rId22"/>
    <p:sldId id="276" r:id="rId23"/>
    <p:sldId id="286" r:id="rId24"/>
    <p:sldId id="277" r:id="rId25"/>
    <p:sldId id="288" r:id="rId26"/>
    <p:sldId id="278" r:id="rId27"/>
    <p:sldId id="336" r:id="rId28"/>
    <p:sldId id="289" r:id="rId29"/>
    <p:sldId id="279" r:id="rId30"/>
    <p:sldId id="274" r:id="rId31"/>
    <p:sldId id="358" r:id="rId32"/>
    <p:sldId id="290" r:id="rId33"/>
    <p:sldId id="356" r:id="rId34"/>
    <p:sldId id="359" r:id="rId35"/>
    <p:sldId id="360" r:id="rId36"/>
    <p:sldId id="361" r:id="rId37"/>
    <p:sldId id="362" r:id="rId38"/>
    <p:sldId id="292" r:id="rId39"/>
    <p:sldId id="257" r:id="rId40"/>
    <p:sldId id="260" r:id="rId41"/>
    <p:sldId id="261" r:id="rId42"/>
    <p:sldId id="262" r:id="rId43"/>
    <p:sldId id="263" r:id="rId44"/>
    <p:sldId id="264" r:id="rId45"/>
    <p:sldId id="265" r:id="rId46"/>
    <p:sldId id="266" r:id="rId47"/>
    <p:sldId id="363" r:id="rId48"/>
    <p:sldId id="268" r:id="rId49"/>
    <p:sldId id="364" r:id="rId50"/>
    <p:sldId id="365" r:id="rId51"/>
    <p:sldId id="366" r:id="rId52"/>
    <p:sldId id="367" r:id="rId53"/>
    <p:sldId id="273" r:id="rId54"/>
    <p:sldId id="368" r:id="rId55"/>
    <p:sldId id="369" r:id="rId56"/>
    <p:sldId id="370" r:id="rId57"/>
    <p:sldId id="371" r:id="rId58"/>
    <p:sldId id="372" r:id="rId59"/>
    <p:sldId id="295" r:id="rId60"/>
    <p:sldId id="302" r:id="rId61"/>
    <p:sldId id="309" r:id="rId62"/>
    <p:sldId id="342" r:id="rId63"/>
    <p:sldId id="310" r:id="rId64"/>
    <p:sldId id="311" r:id="rId65"/>
    <p:sldId id="312" r:id="rId66"/>
    <p:sldId id="313" r:id="rId67"/>
    <p:sldId id="319" r:id="rId68"/>
    <p:sldId id="320" r:id="rId69"/>
    <p:sldId id="314" r:id="rId70"/>
    <p:sldId id="343" r:id="rId71"/>
    <p:sldId id="345" r:id="rId72"/>
    <p:sldId id="346" r:id="rId73"/>
    <p:sldId id="347" r:id="rId74"/>
    <p:sldId id="316" r:id="rId75"/>
    <p:sldId id="348" r:id="rId76"/>
    <p:sldId id="317" r:id="rId77"/>
    <p:sldId id="318" r:id="rId78"/>
    <p:sldId id="321" r:id="rId79"/>
    <p:sldId id="349" r:id="rId80"/>
    <p:sldId id="324" r:id="rId81"/>
    <p:sldId id="322" r:id="rId82"/>
    <p:sldId id="323" r:id="rId83"/>
    <p:sldId id="325" r:id="rId84"/>
    <p:sldId id="326" r:id="rId85"/>
    <p:sldId id="327" r:id="rId86"/>
    <p:sldId id="350" r:id="rId87"/>
    <p:sldId id="329" r:id="rId88"/>
    <p:sldId id="330" r:id="rId89"/>
    <p:sldId id="331" r:id="rId90"/>
    <p:sldId id="332" r:id="rId91"/>
    <p:sldId id="333" r:id="rId92"/>
    <p:sldId id="328" r:id="rId93"/>
    <p:sldId id="334" r:id="rId94"/>
    <p:sldId id="351" r:id="rId95"/>
    <p:sldId id="335" r:id="rId96"/>
  </p:sldIdLst>
  <p:sldSz cx="9144000" cy="6858000" type="screen4x3"/>
  <p:notesSz cx="6858000" cy="9144000"/>
  <p:defaultTextStyle>
    <a:defPPr>
      <a:defRPr lang="ko-KR"/>
    </a:defPPr>
    <a:lvl1pPr algn="l" rtl="0" fontAlgn="base" latinLnBrk="1">
      <a:spcBef>
        <a:spcPct val="0"/>
      </a:spcBef>
      <a:spcAft>
        <a:spcPct val="0"/>
      </a:spcAft>
      <a:defRPr kumimoji="1" sz="2400" kern="1200">
        <a:solidFill>
          <a:schemeClr val="tx1"/>
        </a:solidFill>
        <a:latin typeface="Times New Roman" panose="02020603050405020304" pitchFamily="18" charset="0"/>
        <a:ea typeface="굴림" panose="020B0600000101010101" pitchFamily="34" charset="-127"/>
        <a:cs typeface="+mn-cs"/>
      </a:defRPr>
    </a:lvl1pPr>
    <a:lvl2pPr marL="457200" algn="l" rtl="0" fontAlgn="base" latinLnBrk="1">
      <a:spcBef>
        <a:spcPct val="0"/>
      </a:spcBef>
      <a:spcAft>
        <a:spcPct val="0"/>
      </a:spcAft>
      <a:defRPr kumimoji="1" sz="2400" kern="1200">
        <a:solidFill>
          <a:schemeClr val="tx1"/>
        </a:solidFill>
        <a:latin typeface="Times New Roman" panose="02020603050405020304" pitchFamily="18" charset="0"/>
        <a:ea typeface="굴림" panose="020B0600000101010101" pitchFamily="34" charset="-127"/>
        <a:cs typeface="+mn-cs"/>
      </a:defRPr>
    </a:lvl2pPr>
    <a:lvl3pPr marL="914400" algn="l" rtl="0" fontAlgn="base" latinLnBrk="1">
      <a:spcBef>
        <a:spcPct val="0"/>
      </a:spcBef>
      <a:spcAft>
        <a:spcPct val="0"/>
      </a:spcAft>
      <a:defRPr kumimoji="1" sz="2400" kern="1200">
        <a:solidFill>
          <a:schemeClr val="tx1"/>
        </a:solidFill>
        <a:latin typeface="Times New Roman" panose="02020603050405020304" pitchFamily="18" charset="0"/>
        <a:ea typeface="굴림" panose="020B0600000101010101" pitchFamily="34" charset="-127"/>
        <a:cs typeface="+mn-cs"/>
      </a:defRPr>
    </a:lvl3pPr>
    <a:lvl4pPr marL="1371600" algn="l" rtl="0" fontAlgn="base" latinLnBrk="1">
      <a:spcBef>
        <a:spcPct val="0"/>
      </a:spcBef>
      <a:spcAft>
        <a:spcPct val="0"/>
      </a:spcAft>
      <a:defRPr kumimoji="1" sz="2400" kern="1200">
        <a:solidFill>
          <a:schemeClr val="tx1"/>
        </a:solidFill>
        <a:latin typeface="Times New Roman" panose="02020603050405020304" pitchFamily="18" charset="0"/>
        <a:ea typeface="굴림" panose="020B0600000101010101" pitchFamily="34" charset="-127"/>
        <a:cs typeface="+mn-cs"/>
      </a:defRPr>
    </a:lvl4pPr>
    <a:lvl5pPr marL="1828800" algn="l" rtl="0" fontAlgn="base" latinLnBrk="1">
      <a:spcBef>
        <a:spcPct val="0"/>
      </a:spcBef>
      <a:spcAft>
        <a:spcPct val="0"/>
      </a:spcAft>
      <a:defRPr kumimoji="1" sz="2400" kern="1200">
        <a:solidFill>
          <a:schemeClr val="tx1"/>
        </a:solidFill>
        <a:latin typeface="Times New Roman" panose="02020603050405020304" pitchFamily="18" charset="0"/>
        <a:ea typeface="굴림" panose="020B0600000101010101" pitchFamily="34" charset="-127"/>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굴림" panose="020B0600000101010101" pitchFamily="34" charset="-127"/>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굴림" panose="020B0600000101010101" pitchFamily="34" charset="-127"/>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굴림" panose="020B0600000101010101" pitchFamily="34" charset="-127"/>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굴림" panose="020B0600000101010101"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03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53" autoAdjust="0"/>
    <p:restoredTop sz="81465" autoAdjust="0"/>
  </p:normalViewPr>
  <p:slideViewPr>
    <p:cSldViewPr>
      <p:cViewPr varScale="1">
        <p:scale>
          <a:sx n="55" d="100"/>
          <a:sy n="55" d="100"/>
        </p:scale>
        <p:origin x="127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CC8B27C-BD22-423F-B739-18DC8CD2931C}"/>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굴림" panose="020B0600000101010101" pitchFamily="34" charset="-127"/>
              </a:defRPr>
            </a:lvl1pPr>
          </a:lstStyle>
          <a:p>
            <a:endParaRPr lang="en-US" altLang="ko-KR"/>
          </a:p>
        </p:txBody>
      </p:sp>
      <p:sp>
        <p:nvSpPr>
          <p:cNvPr id="5123" name="Rectangle 3">
            <a:extLst>
              <a:ext uri="{FF2B5EF4-FFF2-40B4-BE49-F238E27FC236}">
                <a16:creationId xmlns:a16="http://schemas.microsoft.com/office/drawing/2014/main" id="{DCF34CA2-365B-45FE-A5E6-CA43D1408DC8}"/>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굴림" panose="020B0600000101010101" pitchFamily="34" charset="-127"/>
              </a:defRPr>
            </a:lvl1pPr>
          </a:lstStyle>
          <a:p>
            <a:endParaRPr lang="en-US" altLang="ko-KR"/>
          </a:p>
        </p:txBody>
      </p:sp>
      <p:sp>
        <p:nvSpPr>
          <p:cNvPr id="5124" name="Rectangle 4">
            <a:extLst>
              <a:ext uri="{FF2B5EF4-FFF2-40B4-BE49-F238E27FC236}">
                <a16:creationId xmlns:a16="http://schemas.microsoft.com/office/drawing/2014/main" id="{4036DD10-C6CB-497F-83C8-CD8183BF03B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CAFFFE68-BBE0-4647-B718-0E26415C63B4}"/>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126" name="Rectangle 6">
            <a:extLst>
              <a:ext uri="{FF2B5EF4-FFF2-40B4-BE49-F238E27FC236}">
                <a16:creationId xmlns:a16="http://schemas.microsoft.com/office/drawing/2014/main" id="{48207112-E511-4032-BC5F-7660EA008EA7}"/>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굴림" panose="020B0600000101010101" pitchFamily="34" charset="-127"/>
              </a:defRPr>
            </a:lvl1pPr>
          </a:lstStyle>
          <a:p>
            <a:endParaRPr lang="en-US" altLang="ko-KR"/>
          </a:p>
        </p:txBody>
      </p:sp>
      <p:sp>
        <p:nvSpPr>
          <p:cNvPr id="5127" name="Rectangle 7">
            <a:extLst>
              <a:ext uri="{FF2B5EF4-FFF2-40B4-BE49-F238E27FC236}">
                <a16:creationId xmlns:a16="http://schemas.microsoft.com/office/drawing/2014/main" id="{4F859B4C-4E1A-4B42-83FD-C9AA71EAB24F}"/>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굴림" panose="020B0600000101010101" pitchFamily="34" charset="-127"/>
              </a:defRPr>
            </a:lvl1pPr>
          </a:lstStyle>
          <a:p>
            <a:fld id="{18E7BA54-3F6D-4619-AF4F-96437E8744CE}" type="slidenum">
              <a:rPr lang="ar-SA" altLang="ko-KR"/>
              <a:pPr/>
              <a:t>‹#›</a:t>
            </a:fld>
            <a:endParaRPr lang="en-US" altLang="ko-KR"/>
          </a:p>
        </p:txBody>
      </p:sp>
    </p:spTree>
  </p:cSld>
  <p:clrMap bg1="lt1" tx1="dk1" bg2="lt2" tx2="dk2" accent1="accent1" accent2="accent2" accent3="accent3" accent4="accent4" accent5="accent5" accent6="accent6" hlink="hlink" folHlink="folHlink"/>
  <p:notesStyle>
    <a:lvl1pPr algn="l" rtl="0" fontAlgn="base" latinLnBrk="1">
      <a:spcBef>
        <a:spcPct val="30000"/>
      </a:spcBef>
      <a:spcAft>
        <a:spcPct val="0"/>
      </a:spcAft>
      <a:defRPr kumimoji="1" sz="1200" kern="1200">
        <a:solidFill>
          <a:schemeClr val="tx1"/>
        </a:solidFill>
        <a:latin typeface="굴림" panose="020B0600000101010101" pitchFamily="34" charset="-127"/>
        <a:ea typeface="굴림" panose="020B0600000101010101" pitchFamily="34" charset="-127"/>
        <a:cs typeface="+mn-cs"/>
      </a:defRPr>
    </a:lvl1pPr>
    <a:lvl2pPr marL="457200" algn="l" rtl="0" fontAlgn="base" latinLnBrk="1">
      <a:spcBef>
        <a:spcPct val="30000"/>
      </a:spcBef>
      <a:spcAft>
        <a:spcPct val="0"/>
      </a:spcAft>
      <a:defRPr kumimoji="1" sz="1200" kern="1200">
        <a:solidFill>
          <a:schemeClr val="tx1"/>
        </a:solidFill>
        <a:latin typeface="굴림" panose="020B0600000101010101" pitchFamily="34" charset="-127"/>
        <a:ea typeface="굴림" panose="020B0600000101010101" pitchFamily="34" charset="-127"/>
        <a:cs typeface="+mn-cs"/>
      </a:defRPr>
    </a:lvl2pPr>
    <a:lvl3pPr marL="914400" algn="l" rtl="0" fontAlgn="base" latinLnBrk="1">
      <a:spcBef>
        <a:spcPct val="30000"/>
      </a:spcBef>
      <a:spcAft>
        <a:spcPct val="0"/>
      </a:spcAft>
      <a:defRPr kumimoji="1" sz="1200" kern="1200">
        <a:solidFill>
          <a:schemeClr val="tx1"/>
        </a:solidFill>
        <a:latin typeface="굴림" panose="020B0600000101010101" pitchFamily="34" charset="-127"/>
        <a:ea typeface="굴림" panose="020B0600000101010101" pitchFamily="34" charset="-127"/>
        <a:cs typeface="+mn-cs"/>
      </a:defRPr>
    </a:lvl3pPr>
    <a:lvl4pPr marL="1371600" algn="l" rtl="0" fontAlgn="base" latinLnBrk="1">
      <a:spcBef>
        <a:spcPct val="30000"/>
      </a:spcBef>
      <a:spcAft>
        <a:spcPct val="0"/>
      </a:spcAft>
      <a:defRPr kumimoji="1" sz="1200" kern="1200">
        <a:solidFill>
          <a:schemeClr val="tx1"/>
        </a:solidFill>
        <a:latin typeface="굴림" panose="020B0600000101010101" pitchFamily="34" charset="-127"/>
        <a:ea typeface="굴림" panose="020B0600000101010101" pitchFamily="34" charset="-127"/>
        <a:cs typeface="+mn-cs"/>
      </a:defRPr>
    </a:lvl4pPr>
    <a:lvl5pPr marL="1828800" algn="l" rtl="0" fontAlgn="base" latinLnBrk="1">
      <a:spcBef>
        <a:spcPct val="30000"/>
      </a:spcBef>
      <a:spcAft>
        <a:spcPct val="0"/>
      </a:spcAft>
      <a:defRPr kumimoji="1" sz="1200" kern="1200">
        <a:solidFill>
          <a:schemeClr val="tx1"/>
        </a:solidFill>
        <a:latin typeface="굴림" panose="020B0600000101010101" pitchFamily="34" charset="-127"/>
        <a:ea typeface="굴림" panose="020B0600000101010101" pitchFamily="34"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E7BA54-3F6D-4619-AF4F-96437E8744CE}" type="slidenum">
              <a:rPr lang="ar-SA" altLang="ko-KR" smtClean="0"/>
              <a:pPr/>
              <a:t>1</a:t>
            </a:fld>
            <a:endParaRPr lang="en-US" altLang="ko-KR" dirty="0"/>
          </a:p>
        </p:txBody>
      </p:sp>
    </p:spTree>
    <p:extLst>
      <p:ext uri="{BB962C8B-B14F-4D97-AF65-F5344CB8AC3E}">
        <p14:creationId xmlns:p14="http://schemas.microsoft.com/office/powerpoint/2010/main" val="379069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57788E-623F-4389-89A1-CEE06447C49B}"/>
              </a:ext>
            </a:extLst>
          </p:cNvPr>
          <p:cNvSpPr>
            <a:spLocks noGrp="1" noChangeArrowheads="1"/>
          </p:cNvSpPr>
          <p:nvPr>
            <p:ph type="sldNum" sz="quarter" idx="5"/>
          </p:nvPr>
        </p:nvSpPr>
        <p:spPr>
          <a:ln/>
        </p:spPr>
        <p:txBody>
          <a:bodyPr/>
          <a:lstStyle/>
          <a:p>
            <a:fld id="{1576E551-6BDD-41DB-B6CD-206CD11CA0E1}" type="slidenum">
              <a:rPr lang="ar-SA" altLang="ko-KR"/>
              <a:pPr/>
              <a:t>16</a:t>
            </a:fld>
            <a:endParaRPr lang="en-US" altLang="ko-KR"/>
          </a:p>
        </p:txBody>
      </p:sp>
      <p:sp>
        <p:nvSpPr>
          <p:cNvPr id="54274" name="Rectangle 2">
            <a:extLst>
              <a:ext uri="{FF2B5EF4-FFF2-40B4-BE49-F238E27FC236}">
                <a16:creationId xmlns:a16="http://schemas.microsoft.com/office/drawing/2014/main" id="{D7CD99EC-A507-40EC-A890-306D05AB27F2}"/>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5" name="Rectangle 3">
            <a:extLst>
              <a:ext uri="{FF2B5EF4-FFF2-40B4-BE49-F238E27FC236}">
                <a16:creationId xmlns:a16="http://schemas.microsoft.com/office/drawing/2014/main" id="{288954AF-9476-4F91-B192-11233DC6C31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ko-KR"/>
              <a:t>Processor model for the 8086 microprocessor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4818" name="Group 2050">
            <a:extLst>
              <a:ext uri="{FF2B5EF4-FFF2-40B4-BE49-F238E27FC236}">
                <a16:creationId xmlns:a16="http://schemas.microsoft.com/office/drawing/2014/main" id="{3CAD6D0C-4CCC-4235-9CEE-226EF24D0060}"/>
              </a:ext>
            </a:extLst>
          </p:cNvPr>
          <p:cNvGrpSpPr>
            <a:grpSpLocks/>
          </p:cNvGrpSpPr>
          <p:nvPr/>
        </p:nvGrpSpPr>
        <p:grpSpPr bwMode="auto">
          <a:xfrm>
            <a:off x="19050" y="1109663"/>
            <a:ext cx="9156700" cy="757237"/>
            <a:chOff x="0" y="0"/>
            <a:chExt cx="5768" cy="477"/>
          </a:xfrm>
        </p:grpSpPr>
        <p:sp>
          <p:nvSpPr>
            <p:cNvPr id="34819" name="Freeform 2051">
              <a:extLst>
                <a:ext uri="{FF2B5EF4-FFF2-40B4-BE49-F238E27FC236}">
                  <a16:creationId xmlns:a16="http://schemas.microsoft.com/office/drawing/2014/main" id="{A8290BB9-D83E-4D73-85A4-84F4D0BC7B6F}"/>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0" name="Freeform 2052">
              <a:extLst>
                <a:ext uri="{FF2B5EF4-FFF2-40B4-BE49-F238E27FC236}">
                  <a16:creationId xmlns:a16="http://schemas.microsoft.com/office/drawing/2014/main" id="{3A0B0776-A95B-4C06-A270-3EAF2EDAA27C}"/>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1" name="Freeform 2053">
              <a:extLst>
                <a:ext uri="{FF2B5EF4-FFF2-40B4-BE49-F238E27FC236}">
                  <a16:creationId xmlns:a16="http://schemas.microsoft.com/office/drawing/2014/main" id="{AA02E1EE-C962-4474-AC66-086309B4ED0E}"/>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2" name="Freeform 2054">
              <a:extLst>
                <a:ext uri="{FF2B5EF4-FFF2-40B4-BE49-F238E27FC236}">
                  <a16:creationId xmlns:a16="http://schemas.microsoft.com/office/drawing/2014/main" id="{F604E78A-658F-40DF-8D0B-E6C8026DE5EE}"/>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3" name="Freeform 2055">
              <a:extLst>
                <a:ext uri="{FF2B5EF4-FFF2-40B4-BE49-F238E27FC236}">
                  <a16:creationId xmlns:a16="http://schemas.microsoft.com/office/drawing/2014/main" id="{3286568B-30DC-4C0B-A3F9-7D399BCE95EF}"/>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4" name="Freeform 2056">
              <a:extLst>
                <a:ext uri="{FF2B5EF4-FFF2-40B4-BE49-F238E27FC236}">
                  <a16:creationId xmlns:a16="http://schemas.microsoft.com/office/drawing/2014/main" id="{FEB01D58-EC68-4D0A-9AA9-E67FA2B13B67}"/>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5" name="Freeform 2057">
              <a:extLst>
                <a:ext uri="{FF2B5EF4-FFF2-40B4-BE49-F238E27FC236}">
                  <a16:creationId xmlns:a16="http://schemas.microsoft.com/office/drawing/2014/main" id="{61CCC041-896C-441A-8AB3-F8D40A8CEE24}"/>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6" name="Freeform 2058">
              <a:extLst>
                <a:ext uri="{FF2B5EF4-FFF2-40B4-BE49-F238E27FC236}">
                  <a16:creationId xmlns:a16="http://schemas.microsoft.com/office/drawing/2014/main" id="{DAADCAF4-2352-4F29-B4D7-88F7E13C447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7" name="Freeform 2059">
              <a:extLst>
                <a:ext uri="{FF2B5EF4-FFF2-40B4-BE49-F238E27FC236}">
                  <a16:creationId xmlns:a16="http://schemas.microsoft.com/office/drawing/2014/main" id="{64360CC0-9C0C-4268-9EF4-6B41636AF81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8" name="Freeform 2060">
              <a:extLst>
                <a:ext uri="{FF2B5EF4-FFF2-40B4-BE49-F238E27FC236}">
                  <a16:creationId xmlns:a16="http://schemas.microsoft.com/office/drawing/2014/main" id="{8EA18D46-6411-462F-AAFC-0E0AFCAE8A83}"/>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9" name="Freeform 2061">
              <a:extLst>
                <a:ext uri="{FF2B5EF4-FFF2-40B4-BE49-F238E27FC236}">
                  <a16:creationId xmlns:a16="http://schemas.microsoft.com/office/drawing/2014/main" id="{B6B7004D-CDEA-4376-97EC-FA42A3000885}"/>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0" name="Freeform 2062">
              <a:extLst>
                <a:ext uri="{FF2B5EF4-FFF2-40B4-BE49-F238E27FC236}">
                  <a16:creationId xmlns:a16="http://schemas.microsoft.com/office/drawing/2014/main" id="{A1FCF7B8-470A-4FE0-BDBD-8A0AF9653D6A}"/>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1" name="Freeform 2063">
              <a:extLst>
                <a:ext uri="{FF2B5EF4-FFF2-40B4-BE49-F238E27FC236}">
                  <a16:creationId xmlns:a16="http://schemas.microsoft.com/office/drawing/2014/main" id="{10C50B29-58AA-4D6F-89C9-495A079FA212}"/>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2" name="Freeform 2064">
              <a:extLst>
                <a:ext uri="{FF2B5EF4-FFF2-40B4-BE49-F238E27FC236}">
                  <a16:creationId xmlns:a16="http://schemas.microsoft.com/office/drawing/2014/main" id="{4CC4F0FB-A76A-47CA-878F-4974BCA01743}"/>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3" name="Freeform 2065">
              <a:extLst>
                <a:ext uri="{FF2B5EF4-FFF2-40B4-BE49-F238E27FC236}">
                  <a16:creationId xmlns:a16="http://schemas.microsoft.com/office/drawing/2014/main" id="{7EC3A69D-A718-4279-B29D-CE43BC826E2F}"/>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4" name="Freeform 2066">
              <a:extLst>
                <a:ext uri="{FF2B5EF4-FFF2-40B4-BE49-F238E27FC236}">
                  <a16:creationId xmlns:a16="http://schemas.microsoft.com/office/drawing/2014/main" id="{CDC4A438-4957-41BB-8CCD-D80A20633049}"/>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5" name="Freeform 2067">
              <a:extLst>
                <a:ext uri="{FF2B5EF4-FFF2-40B4-BE49-F238E27FC236}">
                  <a16:creationId xmlns:a16="http://schemas.microsoft.com/office/drawing/2014/main" id="{EA92EBEF-080E-4AAD-8D04-460F80D4FE20}"/>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6" name="Freeform 2068">
              <a:extLst>
                <a:ext uri="{FF2B5EF4-FFF2-40B4-BE49-F238E27FC236}">
                  <a16:creationId xmlns:a16="http://schemas.microsoft.com/office/drawing/2014/main" id="{B08C4C33-A52E-4103-8E7B-A4B0D0B16291}"/>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7" name="Freeform 2069">
              <a:extLst>
                <a:ext uri="{FF2B5EF4-FFF2-40B4-BE49-F238E27FC236}">
                  <a16:creationId xmlns:a16="http://schemas.microsoft.com/office/drawing/2014/main" id="{E45516CD-B532-4270-9AF9-6C62516A9F3C}"/>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8" name="Freeform 2070">
              <a:extLst>
                <a:ext uri="{FF2B5EF4-FFF2-40B4-BE49-F238E27FC236}">
                  <a16:creationId xmlns:a16="http://schemas.microsoft.com/office/drawing/2014/main" id="{63BD467E-A37F-4555-ABB5-88E9A6D91543}"/>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9" name="Freeform 2071">
              <a:extLst>
                <a:ext uri="{FF2B5EF4-FFF2-40B4-BE49-F238E27FC236}">
                  <a16:creationId xmlns:a16="http://schemas.microsoft.com/office/drawing/2014/main" id="{9E270387-267D-4C3F-85F2-F4C3AC91F03D}"/>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40" name="Freeform 2072">
              <a:extLst>
                <a:ext uri="{FF2B5EF4-FFF2-40B4-BE49-F238E27FC236}">
                  <a16:creationId xmlns:a16="http://schemas.microsoft.com/office/drawing/2014/main" id="{EA070A15-23D7-4422-87F6-031094EF3EB3}"/>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841" name="Group 2073">
            <a:extLst>
              <a:ext uri="{FF2B5EF4-FFF2-40B4-BE49-F238E27FC236}">
                <a16:creationId xmlns:a16="http://schemas.microsoft.com/office/drawing/2014/main" id="{664BF669-05F0-44E5-AA30-C2ABAF5900E0}"/>
              </a:ext>
            </a:extLst>
          </p:cNvPr>
          <p:cNvGrpSpPr>
            <a:grpSpLocks/>
          </p:cNvGrpSpPr>
          <p:nvPr/>
        </p:nvGrpSpPr>
        <p:grpSpPr bwMode="auto">
          <a:xfrm>
            <a:off x="20638" y="6161088"/>
            <a:ext cx="9169400" cy="138112"/>
            <a:chOff x="0" y="4032"/>
            <a:chExt cx="5776" cy="87"/>
          </a:xfrm>
        </p:grpSpPr>
        <p:sp>
          <p:nvSpPr>
            <p:cNvPr id="34842" name="Freeform 2074">
              <a:extLst>
                <a:ext uri="{FF2B5EF4-FFF2-40B4-BE49-F238E27FC236}">
                  <a16:creationId xmlns:a16="http://schemas.microsoft.com/office/drawing/2014/main" id="{2D64968D-19B1-4704-A52A-F0105F47697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43" name="Freeform 2075">
              <a:extLst>
                <a:ext uri="{FF2B5EF4-FFF2-40B4-BE49-F238E27FC236}">
                  <a16:creationId xmlns:a16="http://schemas.microsoft.com/office/drawing/2014/main" id="{54FE7C85-D0BB-41BD-8A22-A9F1E67B5898}"/>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44" name="Freeform 2076">
              <a:extLst>
                <a:ext uri="{FF2B5EF4-FFF2-40B4-BE49-F238E27FC236}">
                  <a16:creationId xmlns:a16="http://schemas.microsoft.com/office/drawing/2014/main" id="{E2F78C20-3F19-45E5-AFB8-29F97A43CC91}"/>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845" name="Rectangle 2077">
            <a:extLst>
              <a:ext uri="{FF2B5EF4-FFF2-40B4-BE49-F238E27FC236}">
                <a16:creationId xmlns:a16="http://schemas.microsoft.com/office/drawing/2014/main" id="{D45455B7-C215-4987-9895-3DEBD26EB4AD}"/>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ko-KR" altLang="en-US" noProof="0"/>
              <a:t>마스터 제목 스타일 편집</a:t>
            </a:r>
          </a:p>
        </p:txBody>
      </p:sp>
      <p:sp>
        <p:nvSpPr>
          <p:cNvPr id="34846" name="Rectangle 2078">
            <a:extLst>
              <a:ext uri="{FF2B5EF4-FFF2-40B4-BE49-F238E27FC236}">
                <a16:creationId xmlns:a16="http://schemas.microsoft.com/office/drawing/2014/main" id="{89A59DB8-8C40-48EF-98D9-73C263EAD3FB}"/>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ko-KR" altLang="en-US" noProof="0"/>
              <a:t>마스터 부제목 스타일 편집</a:t>
            </a:r>
          </a:p>
        </p:txBody>
      </p:sp>
      <p:sp>
        <p:nvSpPr>
          <p:cNvPr id="34847" name="Rectangle 2079">
            <a:extLst>
              <a:ext uri="{FF2B5EF4-FFF2-40B4-BE49-F238E27FC236}">
                <a16:creationId xmlns:a16="http://schemas.microsoft.com/office/drawing/2014/main" id="{3F584214-9F7D-43F8-B267-6213B21B2148}"/>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ko-KR"/>
          </a:p>
        </p:txBody>
      </p:sp>
      <p:sp>
        <p:nvSpPr>
          <p:cNvPr id="34848" name="Rectangle 2080">
            <a:extLst>
              <a:ext uri="{FF2B5EF4-FFF2-40B4-BE49-F238E27FC236}">
                <a16:creationId xmlns:a16="http://schemas.microsoft.com/office/drawing/2014/main" id="{E13A7446-79DC-4D04-98D9-530A50E0602E}"/>
              </a:ext>
            </a:extLst>
          </p:cNvPr>
          <p:cNvSpPr>
            <a:spLocks noGrp="1" noChangeArrowheads="1"/>
          </p:cNvSpPr>
          <p:nvPr>
            <p:ph type="ftr" sz="quarter" idx="3"/>
          </p:nvPr>
        </p:nvSpPr>
        <p:spPr>
          <a:xfrm>
            <a:off x="3124200" y="6348413"/>
            <a:ext cx="2895600" cy="457200"/>
          </a:xfrm>
        </p:spPr>
        <p:txBody>
          <a:bodyPr/>
          <a:lstStyle>
            <a:lvl1pPr>
              <a:defRPr/>
            </a:lvl1pPr>
          </a:lstStyle>
          <a:p>
            <a:r>
              <a:rPr lang="en-US" altLang="ko-KR"/>
              <a:t>Chapter 1  Introduction to the Microprocessor and Computer</a:t>
            </a:r>
          </a:p>
        </p:txBody>
      </p:sp>
      <p:sp>
        <p:nvSpPr>
          <p:cNvPr id="34849" name="Rectangle 2081">
            <a:extLst>
              <a:ext uri="{FF2B5EF4-FFF2-40B4-BE49-F238E27FC236}">
                <a16:creationId xmlns:a16="http://schemas.microsoft.com/office/drawing/2014/main" id="{4537B689-C8CA-4E98-97CB-1AB7929B7C79}"/>
              </a:ext>
            </a:extLst>
          </p:cNvPr>
          <p:cNvSpPr>
            <a:spLocks noGrp="1" noChangeArrowheads="1"/>
          </p:cNvSpPr>
          <p:nvPr>
            <p:ph type="sldNum" sz="quarter" idx="4"/>
          </p:nvPr>
        </p:nvSpPr>
        <p:spPr>
          <a:xfrm>
            <a:off x="6553200" y="6348413"/>
            <a:ext cx="1905000" cy="457200"/>
          </a:xfrm>
        </p:spPr>
        <p:txBody>
          <a:bodyPr/>
          <a:lstStyle>
            <a:lvl1pPr>
              <a:defRPr/>
            </a:lvl1pPr>
          </a:lstStyle>
          <a:p>
            <a:fld id="{E785D7F6-AF93-4892-B87B-068C8E5A224F}" type="slidenum">
              <a:rPr lang="ar-SA" altLang="ko-KR"/>
              <a:pPr/>
              <a:t>‹#›</a:t>
            </a:fld>
            <a:endParaRPr lang="en-US" altLang="ko-KR"/>
          </a:p>
        </p:txBody>
      </p:sp>
    </p:spTree>
  </p:cSld>
  <p:clrMapOvr>
    <a:masterClrMapping/>
  </p:clrMapOvr>
  <p:transition>
    <p:pull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9A35-2219-4DAE-98DE-258F11FB59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E4DECC-E447-4881-BA58-23218AB5FAB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60EC8B-D426-4641-B5A6-D63B631B7B62}"/>
              </a:ext>
            </a:extLst>
          </p:cNvPr>
          <p:cNvSpPr>
            <a:spLocks noGrp="1"/>
          </p:cNvSpPr>
          <p:nvPr>
            <p:ph type="dt" sz="half" idx="10"/>
          </p:nvPr>
        </p:nvSpPr>
        <p:spPr/>
        <p:txBody>
          <a:bodyPr/>
          <a:lstStyle>
            <a:lvl1pPr>
              <a:defRPr/>
            </a:lvl1pPr>
          </a:lstStyle>
          <a:p>
            <a:endParaRPr lang="en-US" altLang="ko-KR"/>
          </a:p>
        </p:txBody>
      </p:sp>
      <p:sp>
        <p:nvSpPr>
          <p:cNvPr id="5" name="Footer Placeholder 4">
            <a:extLst>
              <a:ext uri="{FF2B5EF4-FFF2-40B4-BE49-F238E27FC236}">
                <a16:creationId xmlns:a16="http://schemas.microsoft.com/office/drawing/2014/main" id="{B9C1DAC9-6EC1-4A2B-8DD8-04431FE17012}"/>
              </a:ext>
            </a:extLst>
          </p:cNvPr>
          <p:cNvSpPr>
            <a:spLocks noGrp="1"/>
          </p:cNvSpPr>
          <p:nvPr>
            <p:ph type="ftr" sz="quarter" idx="11"/>
          </p:nvPr>
        </p:nvSpPr>
        <p:spPr/>
        <p:txBody>
          <a:bodyPr/>
          <a:lstStyle>
            <a:lvl1pPr>
              <a:defRPr/>
            </a:lvl1p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5BD9432A-9B02-488A-BBF4-A99E5CD946C8}"/>
              </a:ext>
            </a:extLst>
          </p:cNvPr>
          <p:cNvSpPr>
            <a:spLocks noGrp="1"/>
          </p:cNvSpPr>
          <p:nvPr>
            <p:ph type="sldNum" sz="quarter" idx="12"/>
          </p:nvPr>
        </p:nvSpPr>
        <p:spPr/>
        <p:txBody>
          <a:bodyPr/>
          <a:lstStyle>
            <a:lvl1pPr>
              <a:defRPr/>
            </a:lvl1pPr>
          </a:lstStyle>
          <a:p>
            <a:fld id="{1173E6BE-3211-4156-B373-91574BD6F3A3}" type="slidenum">
              <a:rPr lang="ar-SA" altLang="ko-KR"/>
              <a:pPr/>
              <a:t>‹#›</a:t>
            </a:fld>
            <a:endParaRPr lang="en-US" altLang="ko-KR"/>
          </a:p>
        </p:txBody>
      </p:sp>
    </p:spTree>
    <p:extLst>
      <p:ext uri="{BB962C8B-B14F-4D97-AF65-F5344CB8AC3E}">
        <p14:creationId xmlns:p14="http://schemas.microsoft.com/office/powerpoint/2010/main" val="1008397947"/>
      </p:ext>
    </p:extLst>
  </p:cSld>
  <p:clrMapOvr>
    <a:masterClrMapping/>
  </p:clrMapOvr>
  <p:transition>
    <p:pull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F37124-8902-4083-9D09-E514DB8CA5CE}"/>
              </a:ext>
            </a:extLst>
          </p:cNvPr>
          <p:cNvSpPr>
            <a:spLocks noGrp="1"/>
          </p:cNvSpPr>
          <p:nvPr>
            <p:ph type="title" orient="vert"/>
          </p:nvPr>
        </p:nvSpPr>
        <p:spPr>
          <a:xfrm>
            <a:off x="6515100" y="768350"/>
            <a:ext cx="1943100" cy="53276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E1B592-C368-41A3-BCA5-F495718E7405}"/>
              </a:ext>
            </a:extLst>
          </p:cNvPr>
          <p:cNvSpPr>
            <a:spLocks noGrp="1"/>
          </p:cNvSpPr>
          <p:nvPr>
            <p:ph type="body" orient="vert" idx="1"/>
          </p:nvPr>
        </p:nvSpPr>
        <p:spPr>
          <a:xfrm>
            <a:off x="685800" y="768350"/>
            <a:ext cx="5676900" cy="53276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D2924-192A-4EBA-A19D-2919B03A98F6}"/>
              </a:ext>
            </a:extLst>
          </p:cNvPr>
          <p:cNvSpPr>
            <a:spLocks noGrp="1"/>
          </p:cNvSpPr>
          <p:nvPr>
            <p:ph type="dt" sz="half" idx="10"/>
          </p:nvPr>
        </p:nvSpPr>
        <p:spPr/>
        <p:txBody>
          <a:bodyPr/>
          <a:lstStyle>
            <a:lvl1pPr>
              <a:defRPr/>
            </a:lvl1pPr>
          </a:lstStyle>
          <a:p>
            <a:endParaRPr lang="en-US" altLang="ko-KR"/>
          </a:p>
        </p:txBody>
      </p:sp>
      <p:sp>
        <p:nvSpPr>
          <p:cNvPr id="5" name="Footer Placeholder 4">
            <a:extLst>
              <a:ext uri="{FF2B5EF4-FFF2-40B4-BE49-F238E27FC236}">
                <a16:creationId xmlns:a16="http://schemas.microsoft.com/office/drawing/2014/main" id="{5B72DFBC-1A1D-440D-BF64-99D472EC7F17}"/>
              </a:ext>
            </a:extLst>
          </p:cNvPr>
          <p:cNvSpPr>
            <a:spLocks noGrp="1"/>
          </p:cNvSpPr>
          <p:nvPr>
            <p:ph type="ftr" sz="quarter" idx="11"/>
          </p:nvPr>
        </p:nvSpPr>
        <p:spPr/>
        <p:txBody>
          <a:bodyPr/>
          <a:lstStyle>
            <a:lvl1pPr>
              <a:defRPr/>
            </a:lvl1p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C93EAAAB-9260-421D-9D60-BFE15E5E09D6}"/>
              </a:ext>
            </a:extLst>
          </p:cNvPr>
          <p:cNvSpPr>
            <a:spLocks noGrp="1"/>
          </p:cNvSpPr>
          <p:nvPr>
            <p:ph type="sldNum" sz="quarter" idx="12"/>
          </p:nvPr>
        </p:nvSpPr>
        <p:spPr/>
        <p:txBody>
          <a:bodyPr/>
          <a:lstStyle>
            <a:lvl1pPr>
              <a:defRPr/>
            </a:lvl1pPr>
          </a:lstStyle>
          <a:p>
            <a:fld id="{5F929E0A-8C34-49D3-B158-F83BD8BB289B}" type="slidenum">
              <a:rPr lang="ar-SA" altLang="ko-KR"/>
              <a:pPr/>
              <a:t>‹#›</a:t>
            </a:fld>
            <a:endParaRPr lang="en-US" altLang="ko-KR"/>
          </a:p>
        </p:txBody>
      </p:sp>
    </p:spTree>
    <p:extLst>
      <p:ext uri="{BB962C8B-B14F-4D97-AF65-F5344CB8AC3E}">
        <p14:creationId xmlns:p14="http://schemas.microsoft.com/office/powerpoint/2010/main" val="1491069686"/>
      </p:ext>
    </p:extLst>
  </p:cSld>
  <p:clrMapOvr>
    <a:masterClrMapping/>
  </p:clrMapOvr>
  <p:transition>
    <p:pull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132ABF-FF19-4623-9475-E83311476BB1}"/>
              </a:ext>
            </a:extLst>
          </p:cNvPr>
          <p:cNvSpPr>
            <a:spLocks noGrp="1"/>
          </p:cNvSpPr>
          <p:nvPr>
            <p:ph/>
          </p:nvPr>
        </p:nvSpPr>
        <p:spPr>
          <a:xfrm>
            <a:off x="685800" y="768350"/>
            <a:ext cx="7772400" cy="5327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E47B7D1C-6236-4941-9075-2C543DB46E7E}"/>
              </a:ext>
            </a:extLst>
          </p:cNvPr>
          <p:cNvSpPr>
            <a:spLocks noGrp="1"/>
          </p:cNvSpPr>
          <p:nvPr>
            <p:ph type="dt" sz="half" idx="10"/>
          </p:nvPr>
        </p:nvSpPr>
        <p:spPr>
          <a:xfrm>
            <a:off x="665163" y="6367463"/>
            <a:ext cx="1905000" cy="457200"/>
          </a:xfrm>
        </p:spPr>
        <p:txBody>
          <a:bodyPr/>
          <a:lstStyle>
            <a:lvl1pPr>
              <a:defRPr/>
            </a:lvl1pPr>
          </a:lstStyle>
          <a:p>
            <a:endParaRPr lang="en-US" altLang="ko-KR"/>
          </a:p>
        </p:txBody>
      </p:sp>
      <p:sp>
        <p:nvSpPr>
          <p:cNvPr id="4" name="Footer Placeholder 3">
            <a:extLst>
              <a:ext uri="{FF2B5EF4-FFF2-40B4-BE49-F238E27FC236}">
                <a16:creationId xmlns:a16="http://schemas.microsoft.com/office/drawing/2014/main" id="{65F1206B-E943-4FBC-AB6E-7E39B1F35EE0}"/>
              </a:ext>
            </a:extLst>
          </p:cNvPr>
          <p:cNvSpPr>
            <a:spLocks noGrp="1"/>
          </p:cNvSpPr>
          <p:nvPr>
            <p:ph type="ftr" sz="quarter" idx="11"/>
          </p:nvPr>
        </p:nvSpPr>
        <p:spPr>
          <a:xfrm>
            <a:off x="3103563" y="6367463"/>
            <a:ext cx="2895600" cy="457200"/>
          </a:xfrm>
        </p:spPr>
        <p:txBody>
          <a:bodyPr/>
          <a:lstStyle>
            <a:lvl1pPr>
              <a:defRPr/>
            </a:lvl1pPr>
          </a:lstStyle>
          <a:p>
            <a:r>
              <a:rPr lang="en-US" altLang="ko-KR"/>
              <a:t>Chapter 1  Introduction to the Microprocessor and Computer</a:t>
            </a:r>
          </a:p>
        </p:txBody>
      </p:sp>
      <p:sp>
        <p:nvSpPr>
          <p:cNvPr id="5" name="Slide Number Placeholder 4">
            <a:extLst>
              <a:ext uri="{FF2B5EF4-FFF2-40B4-BE49-F238E27FC236}">
                <a16:creationId xmlns:a16="http://schemas.microsoft.com/office/drawing/2014/main" id="{1B97A1C0-CE75-4848-A186-2ED21C875899}"/>
              </a:ext>
            </a:extLst>
          </p:cNvPr>
          <p:cNvSpPr>
            <a:spLocks noGrp="1"/>
          </p:cNvSpPr>
          <p:nvPr>
            <p:ph type="sldNum" sz="quarter" idx="12"/>
          </p:nvPr>
        </p:nvSpPr>
        <p:spPr>
          <a:xfrm>
            <a:off x="6532563" y="6367463"/>
            <a:ext cx="1905000" cy="457200"/>
          </a:xfrm>
        </p:spPr>
        <p:txBody>
          <a:bodyPr/>
          <a:lstStyle>
            <a:lvl1pPr>
              <a:defRPr/>
            </a:lvl1pPr>
          </a:lstStyle>
          <a:p>
            <a:fld id="{E9DF2606-158E-49F5-8393-CE84B05537D6}" type="slidenum">
              <a:rPr lang="ar-SA" altLang="ko-KR"/>
              <a:pPr/>
              <a:t>‹#›</a:t>
            </a:fld>
            <a:endParaRPr lang="en-US" altLang="ko-KR"/>
          </a:p>
        </p:txBody>
      </p:sp>
    </p:spTree>
    <p:extLst>
      <p:ext uri="{BB962C8B-B14F-4D97-AF65-F5344CB8AC3E}">
        <p14:creationId xmlns:p14="http://schemas.microsoft.com/office/powerpoint/2010/main" val="900197429"/>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06E2-B922-465B-B2DF-6F1994B9C5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F8A22C-B304-4D7E-B6A2-17AED02113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4E149-CC31-455D-BCD1-0C64CA020A81}"/>
              </a:ext>
            </a:extLst>
          </p:cNvPr>
          <p:cNvSpPr>
            <a:spLocks noGrp="1"/>
          </p:cNvSpPr>
          <p:nvPr>
            <p:ph type="dt" sz="half" idx="10"/>
          </p:nvPr>
        </p:nvSpPr>
        <p:spPr/>
        <p:txBody>
          <a:bodyPr/>
          <a:lstStyle>
            <a:lvl1pPr>
              <a:defRPr/>
            </a:lvl1pPr>
          </a:lstStyle>
          <a:p>
            <a:endParaRPr lang="en-US" altLang="ko-KR"/>
          </a:p>
        </p:txBody>
      </p:sp>
      <p:sp>
        <p:nvSpPr>
          <p:cNvPr id="5" name="Footer Placeholder 4">
            <a:extLst>
              <a:ext uri="{FF2B5EF4-FFF2-40B4-BE49-F238E27FC236}">
                <a16:creationId xmlns:a16="http://schemas.microsoft.com/office/drawing/2014/main" id="{805BB0EA-A5D5-4D00-AEDB-A0762C844829}"/>
              </a:ext>
            </a:extLst>
          </p:cNvPr>
          <p:cNvSpPr>
            <a:spLocks noGrp="1"/>
          </p:cNvSpPr>
          <p:nvPr>
            <p:ph type="ftr" sz="quarter" idx="11"/>
          </p:nvPr>
        </p:nvSpPr>
        <p:spPr/>
        <p:txBody>
          <a:bodyPr/>
          <a:lstStyle>
            <a:lvl1pPr>
              <a:defRPr/>
            </a:lvl1p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07EAFF33-982F-44BD-8023-6756DBD6751C}"/>
              </a:ext>
            </a:extLst>
          </p:cNvPr>
          <p:cNvSpPr>
            <a:spLocks noGrp="1"/>
          </p:cNvSpPr>
          <p:nvPr>
            <p:ph type="sldNum" sz="quarter" idx="12"/>
          </p:nvPr>
        </p:nvSpPr>
        <p:spPr/>
        <p:txBody>
          <a:bodyPr/>
          <a:lstStyle>
            <a:lvl1pPr>
              <a:defRPr/>
            </a:lvl1pPr>
          </a:lstStyle>
          <a:p>
            <a:fld id="{6DDA50C6-0D2B-49A3-B1AE-EAA7677AFB3B}" type="slidenum">
              <a:rPr lang="ar-SA" altLang="ko-KR"/>
              <a:pPr/>
              <a:t>‹#›</a:t>
            </a:fld>
            <a:endParaRPr lang="en-US" altLang="ko-KR"/>
          </a:p>
        </p:txBody>
      </p:sp>
    </p:spTree>
    <p:extLst>
      <p:ext uri="{BB962C8B-B14F-4D97-AF65-F5344CB8AC3E}">
        <p14:creationId xmlns:p14="http://schemas.microsoft.com/office/powerpoint/2010/main" val="3553322342"/>
      </p:ext>
    </p:extLst>
  </p:cSld>
  <p:clrMapOvr>
    <a:masterClrMapping/>
  </p:clrMapOvr>
  <p:transition>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D967-7987-418F-8427-E745F2197D0C}"/>
              </a:ext>
            </a:extLst>
          </p:cNvPr>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028BE2-2F90-454F-8BB3-1DCF96606E3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a16="http://schemas.microsoft.com/office/drawing/2014/main" id="{E9211640-12BC-4E31-827A-7C48CDA3B7BD}"/>
              </a:ext>
            </a:extLst>
          </p:cNvPr>
          <p:cNvSpPr>
            <a:spLocks noGrp="1"/>
          </p:cNvSpPr>
          <p:nvPr>
            <p:ph type="dt" sz="half" idx="10"/>
          </p:nvPr>
        </p:nvSpPr>
        <p:spPr/>
        <p:txBody>
          <a:bodyPr/>
          <a:lstStyle>
            <a:lvl1pPr>
              <a:defRPr/>
            </a:lvl1pPr>
          </a:lstStyle>
          <a:p>
            <a:endParaRPr lang="en-US" altLang="ko-KR"/>
          </a:p>
        </p:txBody>
      </p:sp>
      <p:sp>
        <p:nvSpPr>
          <p:cNvPr id="5" name="Footer Placeholder 4">
            <a:extLst>
              <a:ext uri="{FF2B5EF4-FFF2-40B4-BE49-F238E27FC236}">
                <a16:creationId xmlns:a16="http://schemas.microsoft.com/office/drawing/2014/main" id="{35F9F764-6EAB-4B80-81DF-73510BE3DD53}"/>
              </a:ext>
            </a:extLst>
          </p:cNvPr>
          <p:cNvSpPr>
            <a:spLocks noGrp="1"/>
          </p:cNvSpPr>
          <p:nvPr>
            <p:ph type="ftr" sz="quarter" idx="11"/>
          </p:nvPr>
        </p:nvSpPr>
        <p:spPr/>
        <p:txBody>
          <a:bodyPr/>
          <a:lstStyle>
            <a:lvl1pPr>
              <a:defRPr/>
            </a:lvl1p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5C1F245E-CFAD-4D05-96B5-FA4C9C629023}"/>
              </a:ext>
            </a:extLst>
          </p:cNvPr>
          <p:cNvSpPr>
            <a:spLocks noGrp="1"/>
          </p:cNvSpPr>
          <p:nvPr>
            <p:ph type="sldNum" sz="quarter" idx="12"/>
          </p:nvPr>
        </p:nvSpPr>
        <p:spPr/>
        <p:txBody>
          <a:bodyPr/>
          <a:lstStyle>
            <a:lvl1pPr>
              <a:defRPr/>
            </a:lvl1pPr>
          </a:lstStyle>
          <a:p>
            <a:fld id="{6AA6D1AF-F825-4FCF-89E2-F7BB0DCCC6E0}" type="slidenum">
              <a:rPr lang="ar-SA" altLang="ko-KR"/>
              <a:pPr/>
              <a:t>‹#›</a:t>
            </a:fld>
            <a:endParaRPr lang="en-US" altLang="ko-KR"/>
          </a:p>
        </p:txBody>
      </p:sp>
    </p:spTree>
    <p:extLst>
      <p:ext uri="{BB962C8B-B14F-4D97-AF65-F5344CB8AC3E}">
        <p14:creationId xmlns:p14="http://schemas.microsoft.com/office/powerpoint/2010/main" val="2070465980"/>
      </p:ext>
    </p:extLst>
  </p:cSld>
  <p:clrMapOvr>
    <a:masterClrMapping/>
  </p:clrMapOvr>
  <p:transition>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6836-7F9C-45AE-9537-20324B28C0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749B8A-7945-4C07-A06E-54EBB5927E08}"/>
              </a:ext>
            </a:extLst>
          </p:cNvPr>
          <p:cNvSpPr>
            <a:spLocks noGrp="1"/>
          </p:cNvSpPr>
          <p:nvPr>
            <p:ph sz="half" idx="1"/>
          </p:nvPr>
        </p:nvSpPr>
        <p:spPr>
          <a:xfrm>
            <a:off x="685800" y="1981200"/>
            <a:ext cx="381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541CFF-82CB-445F-A0B4-5794A85AA866}"/>
              </a:ext>
            </a:extLst>
          </p:cNvPr>
          <p:cNvSpPr>
            <a:spLocks noGrp="1"/>
          </p:cNvSpPr>
          <p:nvPr>
            <p:ph sz="half" idx="2"/>
          </p:nvPr>
        </p:nvSpPr>
        <p:spPr>
          <a:xfrm>
            <a:off x="4648200" y="1981200"/>
            <a:ext cx="381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ABB1E5-66E0-45D8-BEF6-47768995D270}"/>
              </a:ext>
            </a:extLst>
          </p:cNvPr>
          <p:cNvSpPr>
            <a:spLocks noGrp="1"/>
          </p:cNvSpPr>
          <p:nvPr>
            <p:ph type="dt" sz="half" idx="10"/>
          </p:nvPr>
        </p:nvSpPr>
        <p:spPr/>
        <p:txBody>
          <a:bodyPr/>
          <a:lstStyle>
            <a:lvl1pPr>
              <a:defRPr/>
            </a:lvl1pPr>
          </a:lstStyle>
          <a:p>
            <a:endParaRPr lang="en-US" altLang="ko-KR"/>
          </a:p>
        </p:txBody>
      </p:sp>
      <p:sp>
        <p:nvSpPr>
          <p:cNvPr id="6" name="Footer Placeholder 5">
            <a:extLst>
              <a:ext uri="{FF2B5EF4-FFF2-40B4-BE49-F238E27FC236}">
                <a16:creationId xmlns:a16="http://schemas.microsoft.com/office/drawing/2014/main" id="{1317A333-E445-4F3E-9800-89505BFFB017}"/>
              </a:ext>
            </a:extLst>
          </p:cNvPr>
          <p:cNvSpPr>
            <a:spLocks noGrp="1"/>
          </p:cNvSpPr>
          <p:nvPr>
            <p:ph type="ftr" sz="quarter" idx="11"/>
          </p:nvPr>
        </p:nvSpPr>
        <p:spPr/>
        <p:txBody>
          <a:bodyPr/>
          <a:lstStyle>
            <a:lvl1pPr>
              <a:defRPr/>
            </a:lvl1pPr>
          </a:lstStyle>
          <a:p>
            <a:r>
              <a:rPr lang="en-US" altLang="ko-KR"/>
              <a:t>Chapter 1  Introduction to the Microprocessor and Computer</a:t>
            </a:r>
          </a:p>
        </p:txBody>
      </p:sp>
      <p:sp>
        <p:nvSpPr>
          <p:cNvPr id="7" name="Slide Number Placeholder 6">
            <a:extLst>
              <a:ext uri="{FF2B5EF4-FFF2-40B4-BE49-F238E27FC236}">
                <a16:creationId xmlns:a16="http://schemas.microsoft.com/office/drawing/2014/main" id="{2D5AB47B-C369-4C5F-9DD7-08DCB8E1DEA9}"/>
              </a:ext>
            </a:extLst>
          </p:cNvPr>
          <p:cNvSpPr>
            <a:spLocks noGrp="1"/>
          </p:cNvSpPr>
          <p:nvPr>
            <p:ph type="sldNum" sz="quarter" idx="12"/>
          </p:nvPr>
        </p:nvSpPr>
        <p:spPr/>
        <p:txBody>
          <a:bodyPr/>
          <a:lstStyle>
            <a:lvl1pPr>
              <a:defRPr/>
            </a:lvl1pPr>
          </a:lstStyle>
          <a:p>
            <a:fld id="{DF200B9A-4530-43B7-BA3C-2043C0DB9271}" type="slidenum">
              <a:rPr lang="ar-SA" altLang="ko-KR"/>
              <a:pPr/>
              <a:t>‹#›</a:t>
            </a:fld>
            <a:endParaRPr lang="en-US" altLang="ko-KR"/>
          </a:p>
        </p:txBody>
      </p:sp>
    </p:spTree>
    <p:extLst>
      <p:ext uri="{BB962C8B-B14F-4D97-AF65-F5344CB8AC3E}">
        <p14:creationId xmlns:p14="http://schemas.microsoft.com/office/powerpoint/2010/main" val="1123335286"/>
      </p:ext>
    </p:extLst>
  </p:cSld>
  <p:clrMapOvr>
    <a:masterClrMapping/>
  </p:clrMapOvr>
  <p:transition>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A75B-61A3-4D95-B524-083C76D59648}"/>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E7E8B7-D477-4E83-957C-F3637774C3A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5A6D03E-ECD8-4B26-A515-BBF35F6578FC}"/>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4D30D-C5A3-40C6-8D63-3236FBE1F9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2B4CD4B-2C69-430E-AC18-EAC7D7D93D9A}"/>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F48070-AA32-43CB-BE8E-A2946439023B}"/>
              </a:ext>
            </a:extLst>
          </p:cNvPr>
          <p:cNvSpPr>
            <a:spLocks noGrp="1"/>
          </p:cNvSpPr>
          <p:nvPr>
            <p:ph type="dt" sz="half" idx="10"/>
          </p:nvPr>
        </p:nvSpPr>
        <p:spPr/>
        <p:txBody>
          <a:bodyPr/>
          <a:lstStyle>
            <a:lvl1pPr>
              <a:defRPr/>
            </a:lvl1pPr>
          </a:lstStyle>
          <a:p>
            <a:endParaRPr lang="en-US" altLang="ko-KR"/>
          </a:p>
        </p:txBody>
      </p:sp>
      <p:sp>
        <p:nvSpPr>
          <p:cNvPr id="8" name="Footer Placeholder 7">
            <a:extLst>
              <a:ext uri="{FF2B5EF4-FFF2-40B4-BE49-F238E27FC236}">
                <a16:creationId xmlns:a16="http://schemas.microsoft.com/office/drawing/2014/main" id="{3646CA5D-BA6E-423C-9D97-C9D6B25F6CA3}"/>
              </a:ext>
            </a:extLst>
          </p:cNvPr>
          <p:cNvSpPr>
            <a:spLocks noGrp="1"/>
          </p:cNvSpPr>
          <p:nvPr>
            <p:ph type="ftr" sz="quarter" idx="11"/>
          </p:nvPr>
        </p:nvSpPr>
        <p:spPr/>
        <p:txBody>
          <a:bodyPr/>
          <a:lstStyle>
            <a:lvl1pPr>
              <a:defRPr/>
            </a:lvl1pPr>
          </a:lstStyle>
          <a:p>
            <a:r>
              <a:rPr lang="en-US" altLang="ko-KR"/>
              <a:t>Chapter 1  Introduction to the Microprocessor and Computer</a:t>
            </a:r>
          </a:p>
        </p:txBody>
      </p:sp>
      <p:sp>
        <p:nvSpPr>
          <p:cNvPr id="9" name="Slide Number Placeholder 8">
            <a:extLst>
              <a:ext uri="{FF2B5EF4-FFF2-40B4-BE49-F238E27FC236}">
                <a16:creationId xmlns:a16="http://schemas.microsoft.com/office/drawing/2014/main" id="{AF027B34-862A-4E74-A987-625BA5EB43A3}"/>
              </a:ext>
            </a:extLst>
          </p:cNvPr>
          <p:cNvSpPr>
            <a:spLocks noGrp="1"/>
          </p:cNvSpPr>
          <p:nvPr>
            <p:ph type="sldNum" sz="quarter" idx="12"/>
          </p:nvPr>
        </p:nvSpPr>
        <p:spPr/>
        <p:txBody>
          <a:bodyPr/>
          <a:lstStyle>
            <a:lvl1pPr>
              <a:defRPr/>
            </a:lvl1pPr>
          </a:lstStyle>
          <a:p>
            <a:fld id="{6F6699E8-5A16-45A3-8850-E204687D318F}" type="slidenum">
              <a:rPr lang="ar-SA" altLang="ko-KR"/>
              <a:pPr/>
              <a:t>‹#›</a:t>
            </a:fld>
            <a:endParaRPr lang="en-US" altLang="ko-KR"/>
          </a:p>
        </p:txBody>
      </p:sp>
    </p:spTree>
    <p:extLst>
      <p:ext uri="{BB962C8B-B14F-4D97-AF65-F5344CB8AC3E}">
        <p14:creationId xmlns:p14="http://schemas.microsoft.com/office/powerpoint/2010/main" val="696937685"/>
      </p:ext>
    </p:extLst>
  </p:cSld>
  <p:clrMapOvr>
    <a:masterClrMapping/>
  </p:clrMapOvr>
  <p:transition>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F7FBD-4E1F-401F-A83E-AA87E579E1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6CBAF7-A76A-4C66-96C1-CDF33D1115B3}"/>
              </a:ext>
            </a:extLst>
          </p:cNvPr>
          <p:cNvSpPr>
            <a:spLocks noGrp="1"/>
          </p:cNvSpPr>
          <p:nvPr>
            <p:ph type="dt" sz="half" idx="10"/>
          </p:nvPr>
        </p:nvSpPr>
        <p:spPr/>
        <p:txBody>
          <a:bodyPr/>
          <a:lstStyle>
            <a:lvl1pPr>
              <a:defRPr/>
            </a:lvl1pPr>
          </a:lstStyle>
          <a:p>
            <a:endParaRPr lang="en-US" altLang="ko-KR"/>
          </a:p>
        </p:txBody>
      </p:sp>
      <p:sp>
        <p:nvSpPr>
          <p:cNvPr id="4" name="Footer Placeholder 3">
            <a:extLst>
              <a:ext uri="{FF2B5EF4-FFF2-40B4-BE49-F238E27FC236}">
                <a16:creationId xmlns:a16="http://schemas.microsoft.com/office/drawing/2014/main" id="{34D88475-38C9-4BEE-8552-43F32F65E623}"/>
              </a:ext>
            </a:extLst>
          </p:cNvPr>
          <p:cNvSpPr>
            <a:spLocks noGrp="1"/>
          </p:cNvSpPr>
          <p:nvPr>
            <p:ph type="ftr" sz="quarter" idx="11"/>
          </p:nvPr>
        </p:nvSpPr>
        <p:spPr/>
        <p:txBody>
          <a:bodyPr/>
          <a:lstStyle>
            <a:lvl1pPr>
              <a:defRPr/>
            </a:lvl1pPr>
          </a:lstStyle>
          <a:p>
            <a:r>
              <a:rPr lang="en-US" altLang="ko-KR"/>
              <a:t>Chapter 1  Introduction to the Microprocessor and Computer</a:t>
            </a:r>
          </a:p>
        </p:txBody>
      </p:sp>
      <p:sp>
        <p:nvSpPr>
          <p:cNvPr id="5" name="Slide Number Placeholder 4">
            <a:extLst>
              <a:ext uri="{FF2B5EF4-FFF2-40B4-BE49-F238E27FC236}">
                <a16:creationId xmlns:a16="http://schemas.microsoft.com/office/drawing/2014/main" id="{97500CAB-9319-41B4-8F1B-A396D51A5ABA}"/>
              </a:ext>
            </a:extLst>
          </p:cNvPr>
          <p:cNvSpPr>
            <a:spLocks noGrp="1"/>
          </p:cNvSpPr>
          <p:nvPr>
            <p:ph type="sldNum" sz="quarter" idx="12"/>
          </p:nvPr>
        </p:nvSpPr>
        <p:spPr/>
        <p:txBody>
          <a:bodyPr/>
          <a:lstStyle>
            <a:lvl1pPr>
              <a:defRPr/>
            </a:lvl1pPr>
          </a:lstStyle>
          <a:p>
            <a:fld id="{E65C134F-BF69-409B-85C4-B26B1E47AAD4}" type="slidenum">
              <a:rPr lang="ar-SA" altLang="ko-KR"/>
              <a:pPr/>
              <a:t>‹#›</a:t>
            </a:fld>
            <a:endParaRPr lang="en-US" altLang="ko-KR"/>
          </a:p>
        </p:txBody>
      </p:sp>
    </p:spTree>
    <p:extLst>
      <p:ext uri="{BB962C8B-B14F-4D97-AF65-F5344CB8AC3E}">
        <p14:creationId xmlns:p14="http://schemas.microsoft.com/office/powerpoint/2010/main" val="3889778951"/>
      </p:ext>
    </p:extLst>
  </p:cSld>
  <p:clrMapOvr>
    <a:masterClrMapping/>
  </p:clrMapOvr>
  <p:transition>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DFF0E2-FEE3-490A-B75D-030321F6F27B}"/>
              </a:ext>
            </a:extLst>
          </p:cNvPr>
          <p:cNvSpPr>
            <a:spLocks noGrp="1"/>
          </p:cNvSpPr>
          <p:nvPr>
            <p:ph type="dt" sz="half" idx="10"/>
          </p:nvPr>
        </p:nvSpPr>
        <p:spPr/>
        <p:txBody>
          <a:bodyPr/>
          <a:lstStyle>
            <a:lvl1pPr>
              <a:defRPr/>
            </a:lvl1pPr>
          </a:lstStyle>
          <a:p>
            <a:endParaRPr lang="en-US" altLang="ko-KR"/>
          </a:p>
        </p:txBody>
      </p:sp>
      <p:sp>
        <p:nvSpPr>
          <p:cNvPr id="3" name="Footer Placeholder 2">
            <a:extLst>
              <a:ext uri="{FF2B5EF4-FFF2-40B4-BE49-F238E27FC236}">
                <a16:creationId xmlns:a16="http://schemas.microsoft.com/office/drawing/2014/main" id="{9A9D52FF-0B9F-4723-92C4-7833F6015A02}"/>
              </a:ext>
            </a:extLst>
          </p:cNvPr>
          <p:cNvSpPr>
            <a:spLocks noGrp="1"/>
          </p:cNvSpPr>
          <p:nvPr>
            <p:ph type="ftr" sz="quarter" idx="11"/>
          </p:nvPr>
        </p:nvSpPr>
        <p:spPr/>
        <p:txBody>
          <a:bodyPr/>
          <a:lstStyle>
            <a:lvl1pPr>
              <a:defRPr/>
            </a:lvl1pPr>
          </a:lstStyle>
          <a:p>
            <a:r>
              <a:rPr lang="en-US" altLang="ko-KR"/>
              <a:t>Chapter 1  Introduction to the Microprocessor and Computer</a:t>
            </a:r>
          </a:p>
        </p:txBody>
      </p:sp>
      <p:sp>
        <p:nvSpPr>
          <p:cNvPr id="4" name="Slide Number Placeholder 3">
            <a:extLst>
              <a:ext uri="{FF2B5EF4-FFF2-40B4-BE49-F238E27FC236}">
                <a16:creationId xmlns:a16="http://schemas.microsoft.com/office/drawing/2014/main" id="{47FA3D60-E96D-44ED-B10E-09ADAB18B1DC}"/>
              </a:ext>
            </a:extLst>
          </p:cNvPr>
          <p:cNvSpPr>
            <a:spLocks noGrp="1"/>
          </p:cNvSpPr>
          <p:nvPr>
            <p:ph type="sldNum" sz="quarter" idx="12"/>
          </p:nvPr>
        </p:nvSpPr>
        <p:spPr/>
        <p:txBody>
          <a:bodyPr/>
          <a:lstStyle>
            <a:lvl1pPr>
              <a:defRPr/>
            </a:lvl1pPr>
          </a:lstStyle>
          <a:p>
            <a:fld id="{3B1A6621-567A-4551-AC9F-7AB3638A3A06}" type="slidenum">
              <a:rPr lang="ar-SA" altLang="ko-KR"/>
              <a:pPr/>
              <a:t>‹#›</a:t>
            </a:fld>
            <a:endParaRPr lang="en-US" altLang="ko-KR"/>
          </a:p>
        </p:txBody>
      </p:sp>
    </p:spTree>
    <p:extLst>
      <p:ext uri="{BB962C8B-B14F-4D97-AF65-F5344CB8AC3E}">
        <p14:creationId xmlns:p14="http://schemas.microsoft.com/office/powerpoint/2010/main" val="1788938529"/>
      </p:ext>
    </p:extLst>
  </p:cSld>
  <p:clrMapOvr>
    <a:masterClrMapping/>
  </p:clrMapOvr>
  <p:transition>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2C3C-DC53-44C2-A48E-4E0A2EEC171D}"/>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1D7366-BAF9-477C-9ACE-6168021317A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8A1ECE-7E01-4B42-B3D1-E4F8016A14E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627BFE-342C-4B44-8AFC-FFD900D6EF4D}"/>
              </a:ext>
            </a:extLst>
          </p:cNvPr>
          <p:cNvSpPr>
            <a:spLocks noGrp="1"/>
          </p:cNvSpPr>
          <p:nvPr>
            <p:ph type="dt" sz="half" idx="10"/>
          </p:nvPr>
        </p:nvSpPr>
        <p:spPr/>
        <p:txBody>
          <a:bodyPr/>
          <a:lstStyle>
            <a:lvl1pPr>
              <a:defRPr/>
            </a:lvl1pPr>
          </a:lstStyle>
          <a:p>
            <a:endParaRPr lang="en-US" altLang="ko-KR"/>
          </a:p>
        </p:txBody>
      </p:sp>
      <p:sp>
        <p:nvSpPr>
          <p:cNvPr id="6" name="Footer Placeholder 5">
            <a:extLst>
              <a:ext uri="{FF2B5EF4-FFF2-40B4-BE49-F238E27FC236}">
                <a16:creationId xmlns:a16="http://schemas.microsoft.com/office/drawing/2014/main" id="{522FC015-69F1-4B26-98C4-93D75EA899C3}"/>
              </a:ext>
            </a:extLst>
          </p:cNvPr>
          <p:cNvSpPr>
            <a:spLocks noGrp="1"/>
          </p:cNvSpPr>
          <p:nvPr>
            <p:ph type="ftr" sz="quarter" idx="11"/>
          </p:nvPr>
        </p:nvSpPr>
        <p:spPr/>
        <p:txBody>
          <a:bodyPr/>
          <a:lstStyle>
            <a:lvl1pPr>
              <a:defRPr/>
            </a:lvl1pPr>
          </a:lstStyle>
          <a:p>
            <a:r>
              <a:rPr lang="en-US" altLang="ko-KR"/>
              <a:t>Chapter 1  Introduction to the Microprocessor and Computer</a:t>
            </a:r>
          </a:p>
        </p:txBody>
      </p:sp>
      <p:sp>
        <p:nvSpPr>
          <p:cNvPr id="7" name="Slide Number Placeholder 6">
            <a:extLst>
              <a:ext uri="{FF2B5EF4-FFF2-40B4-BE49-F238E27FC236}">
                <a16:creationId xmlns:a16="http://schemas.microsoft.com/office/drawing/2014/main" id="{19363517-A786-41C3-A6E7-40768DC86EB8}"/>
              </a:ext>
            </a:extLst>
          </p:cNvPr>
          <p:cNvSpPr>
            <a:spLocks noGrp="1"/>
          </p:cNvSpPr>
          <p:nvPr>
            <p:ph type="sldNum" sz="quarter" idx="12"/>
          </p:nvPr>
        </p:nvSpPr>
        <p:spPr/>
        <p:txBody>
          <a:bodyPr/>
          <a:lstStyle>
            <a:lvl1pPr>
              <a:defRPr/>
            </a:lvl1pPr>
          </a:lstStyle>
          <a:p>
            <a:fld id="{C0CA3F7A-6033-43CF-B013-F9613EE2E4E1}" type="slidenum">
              <a:rPr lang="ar-SA" altLang="ko-KR"/>
              <a:pPr/>
              <a:t>‹#›</a:t>
            </a:fld>
            <a:endParaRPr lang="en-US" altLang="ko-KR"/>
          </a:p>
        </p:txBody>
      </p:sp>
    </p:spTree>
    <p:extLst>
      <p:ext uri="{BB962C8B-B14F-4D97-AF65-F5344CB8AC3E}">
        <p14:creationId xmlns:p14="http://schemas.microsoft.com/office/powerpoint/2010/main" val="1427344000"/>
      </p:ext>
    </p:extLst>
  </p:cSld>
  <p:clrMapOvr>
    <a:masterClrMapping/>
  </p:clrMapOvr>
  <p:transition>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DFCBB-AE08-450B-9921-A5E1554D09D4}"/>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37FD17-999B-42AB-B537-8ADDB60DDDF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36BA5F-AB04-4ABB-9D38-DDC2BF00A5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A0896F-ACA6-44FA-898D-41F6A97976A9}"/>
              </a:ext>
            </a:extLst>
          </p:cNvPr>
          <p:cNvSpPr>
            <a:spLocks noGrp="1"/>
          </p:cNvSpPr>
          <p:nvPr>
            <p:ph type="dt" sz="half" idx="10"/>
          </p:nvPr>
        </p:nvSpPr>
        <p:spPr/>
        <p:txBody>
          <a:bodyPr/>
          <a:lstStyle>
            <a:lvl1pPr>
              <a:defRPr/>
            </a:lvl1pPr>
          </a:lstStyle>
          <a:p>
            <a:endParaRPr lang="en-US" altLang="ko-KR"/>
          </a:p>
        </p:txBody>
      </p:sp>
      <p:sp>
        <p:nvSpPr>
          <p:cNvPr id="6" name="Footer Placeholder 5">
            <a:extLst>
              <a:ext uri="{FF2B5EF4-FFF2-40B4-BE49-F238E27FC236}">
                <a16:creationId xmlns:a16="http://schemas.microsoft.com/office/drawing/2014/main" id="{0099FFEB-D387-4B91-BE98-71014C8688AD}"/>
              </a:ext>
            </a:extLst>
          </p:cNvPr>
          <p:cNvSpPr>
            <a:spLocks noGrp="1"/>
          </p:cNvSpPr>
          <p:nvPr>
            <p:ph type="ftr" sz="quarter" idx="11"/>
          </p:nvPr>
        </p:nvSpPr>
        <p:spPr/>
        <p:txBody>
          <a:bodyPr/>
          <a:lstStyle>
            <a:lvl1pPr>
              <a:defRPr/>
            </a:lvl1pPr>
          </a:lstStyle>
          <a:p>
            <a:r>
              <a:rPr lang="en-US" altLang="ko-KR"/>
              <a:t>Chapter 1  Introduction to the Microprocessor and Computer</a:t>
            </a:r>
          </a:p>
        </p:txBody>
      </p:sp>
      <p:sp>
        <p:nvSpPr>
          <p:cNvPr id="7" name="Slide Number Placeholder 6">
            <a:extLst>
              <a:ext uri="{FF2B5EF4-FFF2-40B4-BE49-F238E27FC236}">
                <a16:creationId xmlns:a16="http://schemas.microsoft.com/office/drawing/2014/main" id="{91982801-BF48-471E-A3AC-4F354CB73545}"/>
              </a:ext>
            </a:extLst>
          </p:cNvPr>
          <p:cNvSpPr>
            <a:spLocks noGrp="1"/>
          </p:cNvSpPr>
          <p:nvPr>
            <p:ph type="sldNum" sz="quarter" idx="12"/>
          </p:nvPr>
        </p:nvSpPr>
        <p:spPr/>
        <p:txBody>
          <a:bodyPr/>
          <a:lstStyle>
            <a:lvl1pPr>
              <a:defRPr/>
            </a:lvl1pPr>
          </a:lstStyle>
          <a:p>
            <a:fld id="{1A7CD454-26B3-4B34-8566-6B1441728324}" type="slidenum">
              <a:rPr lang="ar-SA" altLang="ko-KR"/>
              <a:pPr/>
              <a:t>‹#›</a:t>
            </a:fld>
            <a:endParaRPr lang="en-US" altLang="ko-KR"/>
          </a:p>
        </p:txBody>
      </p:sp>
    </p:spTree>
    <p:extLst>
      <p:ext uri="{BB962C8B-B14F-4D97-AF65-F5344CB8AC3E}">
        <p14:creationId xmlns:p14="http://schemas.microsoft.com/office/powerpoint/2010/main" val="1919430498"/>
      </p:ext>
    </p:extLst>
  </p:cSld>
  <p:clrMapOvr>
    <a:masterClrMapping/>
  </p:clrMapOvr>
  <p:transition>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33794" name="Group 2">
            <a:extLst>
              <a:ext uri="{FF2B5EF4-FFF2-40B4-BE49-F238E27FC236}">
                <a16:creationId xmlns:a16="http://schemas.microsoft.com/office/drawing/2014/main" id="{ACE4C6B6-B939-4348-B78F-F96340BBB725}"/>
              </a:ext>
            </a:extLst>
          </p:cNvPr>
          <p:cNvGrpSpPr>
            <a:grpSpLocks/>
          </p:cNvGrpSpPr>
          <p:nvPr/>
        </p:nvGrpSpPr>
        <p:grpSpPr bwMode="auto">
          <a:xfrm>
            <a:off x="0" y="0"/>
            <a:ext cx="9156700" cy="757238"/>
            <a:chOff x="0" y="0"/>
            <a:chExt cx="5768" cy="477"/>
          </a:xfrm>
        </p:grpSpPr>
        <p:sp>
          <p:nvSpPr>
            <p:cNvPr id="33795" name="Freeform 3">
              <a:extLst>
                <a:ext uri="{FF2B5EF4-FFF2-40B4-BE49-F238E27FC236}">
                  <a16:creationId xmlns:a16="http://schemas.microsoft.com/office/drawing/2014/main" id="{B302CEAC-AF98-40FC-A115-5F727938135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6" name="Freeform 4">
              <a:extLst>
                <a:ext uri="{FF2B5EF4-FFF2-40B4-BE49-F238E27FC236}">
                  <a16:creationId xmlns:a16="http://schemas.microsoft.com/office/drawing/2014/main" id="{1FA5C18C-665A-4790-921C-8904CE57F958}"/>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7" name="Freeform 5">
              <a:extLst>
                <a:ext uri="{FF2B5EF4-FFF2-40B4-BE49-F238E27FC236}">
                  <a16:creationId xmlns:a16="http://schemas.microsoft.com/office/drawing/2014/main" id="{FBDEFF6D-5E18-4750-9D53-CD6CF5CCF794}"/>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8" name="Freeform 6">
              <a:extLst>
                <a:ext uri="{FF2B5EF4-FFF2-40B4-BE49-F238E27FC236}">
                  <a16:creationId xmlns:a16="http://schemas.microsoft.com/office/drawing/2014/main" id="{2593285C-E2A8-4698-AF12-973A8EA60687}"/>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9" name="Freeform 7">
              <a:extLst>
                <a:ext uri="{FF2B5EF4-FFF2-40B4-BE49-F238E27FC236}">
                  <a16:creationId xmlns:a16="http://schemas.microsoft.com/office/drawing/2014/main" id="{157FD0A7-F91B-42E1-9FE1-3607B109223C}"/>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0" name="Freeform 8">
              <a:extLst>
                <a:ext uri="{FF2B5EF4-FFF2-40B4-BE49-F238E27FC236}">
                  <a16:creationId xmlns:a16="http://schemas.microsoft.com/office/drawing/2014/main" id="{D8A7A8A4-F4A0-4EE3-B667-B9F9DFFABE00}"/>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1" name="Freeform 9">
              <a:extLst>
                <a:ext uri="{FF2B5EF4-FFF2-40B4-BE49-F238E27FC236}">
                  <a16:creationId xmlns:a16="http://schemas.microsoft.com/office/drawing/2014/main" id="{5D9FBB6A-D6C2-4C99-80D2-F992B72D3777}"/>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2" name="Freeform 10">
              <a:extLst>
                <a:ext uri="{FF2B5EF4-FFF2-40B4-BE49-F238E27FC236}">
                  <a16:creationId xmlns:a16="http://schemas.microsoft.com/office/drawing/2014/main" id="{7AD824A7-3A95-47F3-AC51-E6D82AD4300E}"/>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3" name="Freeform 11">
              <a:extLst>
                <a:ext uri="{FF2B5EF4-FFF2-40B4-BE49-F238E27FC236}">
                  <a16:creationId xmlns:a16="http://schemas.microsoft.com/office/drawing/2014/main" id="{EF9DD07D-CC7A-4E95-8757-D98F710B0EBC}"/>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4" name="Freeform 12">
              <a:extLst>
                <a:ext uri="{FF2B5EF4-FFF2-40B4-BE49-F238E27FC236}">
                  <a16:creationId xmlns:a16="http://schemas.microsoft.com/office/drawing/2014/main" id="{F69F4625-A335-473C-BAEF-233D989D6DF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5" name="Freeform 13">
              <a:extLst>
                <a:ext uri="{FF2B5EF4-FFF2-40B4-BE49-F238E27FC236}">
                  <a16:creationId xmlns:a16="http://schemas.microsoft.com/office/drawing/2014/main" id="{249C957D-4556-4E9B-AF95-1F149B78EB82}"/>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6" name="Freeform 14">
              <a:extLst>
                <a:ext uri="{FF2B5EF4-FFF2-40B4-BE49-F238E27FC236}">
                  <a16:creationId xmlns:a16="http://schemas.microsoft.com/office/drawing/2014/main" id="{986132A8-C80E-46C2-9CE4-637C28F34A0A}"/>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7" name="Freeform 15">
              <a:extLst>
                <a:ext uri="{FF2B5EF4-FFF2-40B4-BE49-F238E27FC236}">
                  <a16:creationId xmlns:a16="http://schemas.microsoft.com/office/drawing/2014/main" id="{BE92FAC2-10C0-48A9-B023-687BA7F313C2}"/>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8" name="Freeform 16">
              <a:extLst>
                <a:ext uri="{FF2B5EF4-FFF2-40B4-BE49-F238E27FC236}">
                  <a16:creationId xmlns:a16="http://schemas.microsoft.com/office/drawing/2014/main" id="{31827739-F0E5-4C50-8421-05F3F274316F}"/>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9" name="Freeform 17">
              <a:extLst>
                <a:ext uri="{FF2B5EF4-FFF2-40B4-BE49-F238E27FC236}">
                  <a16:creationId xmlns:a16="http://schemas.microsoft.com/office/drawing/2014/main" id="{C410E837-941C-41EC-BED8-521F93EFCE9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0" name="Freeform 18">
              <a:extLst>
                <a:ext uri="{FF2B5EF4-FFF2-40B4-BE49-F238E27FC236}">
                  <a16:creationId xmlns:a16="http://schemas.microsoft.com/office/drawing/2014/main" id="{393AFDD1-0E02-442A-A275-C3A8B9E201FC}"/>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1" name="Freeform 19">
              <a:extLst>
                <a:ext uri="{FF2B5EF4-FFF2-40B4-BE49-F238E27FC236}">
                  <a16:creationId xmlns:a16="http://schemas.microsoft.com/office/drawing/2014/main" id="{AAB9E4F0-DF3E-410F-A0FD-465CCD6AE78C}"/>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2" name="Freeform 20">
              <a:extLst>
                <a:ext uri="{FF2B5EF4-FFF2-40B4-BE49-F238E27FC236}">
                  <a16:creationId xmlns:a16="http://schemas.microsoft.com/office/drawing/2014/main" id="{7A5B02E5-7EEC-4D2B-ADE1-B946931C34F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3" name="Freeform 21">
              <a:extLst>
                <a:ext uri="{FF2B5EF4-FFF2-40B4-BE49-F238E27FC236}">
                  <a16:creationId xmlns:a16="http://schemas.microsoft.com/office/drawing/2014/main" id="{A79D8CB3-0832-4853-9558-FBFD8825FAD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4" name="Freeform 22">
              <a:extLst>
                <a:ext uri="{FF2B5EF4-FFF2-40B4-BE49-F238E27FC236}">
                  <a16:creationId xmlns:a16="http://schemas.microsoft.com/office/drawing/2014/main" id="{AAB53F67-F71C-4BD7-AEC3-1DB3B6AE0049}"/>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5" name="Freeform 23">
              <a:extLst>
                <a:ext uri="{FF2B5EF4-FFF2-40B4-BE49-F238E27FC236}">
                  <a16:creationId xmlns:a16="http://schemas.microsoft.com/office/drawing/2014/main" id="{95EB77F0-A3D7-463C-902A-A1ABFDAD55D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6" name="Freeform 24">
              <a:extLst>
                <a:ext uri="{FF2B5EF4-FFF2-40B4-BE49-F238E27FC236}">
                  <a16:creationId xmlns:a16="http://schemas.microsoft.com/office/drawing/2014/main" id="{494D57AB-875E-4417-9279-22254258021B}"/>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817" name="Group 25">
            <a:extLst>
              <a:ext uri="{FF2B5EF4-FFF2-40B4-BE49-F238E27FC236}">
                <a16:creationId xmlns:a16="http://schemas.microsoft.com/office/drawing/2014/main" id="{E3FB0272-AFDC-4D02-A8C4-BB55C75CB4A6}"/>
              </a:ext>
            </a:extLst>
          </p:cNvPr>
          <p:cNvGrpSpPr>
            <a:grpSpLocks/>
          </p:cNvGrpSpPr>
          <p:nvPr/>
        </p:nvGrpSpPr>
        <p:grpSpPr bwMode="auto">
          <a:xfrm>
            <a:off x="0" y="6180138"/>
            <a:ext cx="9169400" cy="138112"/>
            <a:chOff x="0" y="4032"/>
            <a:chExt cx="5776" cy="87"/>
          </a:xfrm>
        </p:grpSpPr>
        <p:sp>
          <p:nvSpPr>
            <p:cNvPr id="33818" name="Freeform 26">
              <a:extLst>
                <a:ext uri="{FF2B5EF4-FFF2-40B4-BE49-F238E27FC236}">
                  <a16:creationId xmlns:a16="http://schemas.microsoft.com/office/drawing/2014/main" id="{E69A10E7-46FF-43D9-9507-34CD9A49B25A}"/>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9" name="Freeform 27">
              <a:extLst>
                <a:ext uri="{FF2B5EF4-FFF2-40B4-BE49-F238E27FC236}">
                  <a16:creationId xmlns:a16="http://schemas.microsoft.com/office/drawing/2014/main" id="{56D9032F-2C10-44D3-A108-325E91638783}"/>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0" name="Freeform 28">
              <a:extLst>
                <a:ext uri="{FF2B5EF4-FFF2-40B4-BE49-F238E27FC236}">
                  <a16:creationId xmlns:a16="http://schemas.microsoft.com/office/drawing/2014/main" id="{E91C1417-D3EB-4169-9FE2-21DA4D848CCB}"/>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821" name="Rectangle 29">
            <a:extLst>
              <a:ext uri="{FF2B5EF4-FFF2-40B4-BE49-F238E27FC236}">
                <a16:creationId xmlns:a16="http://schemas.microsoft.com/office/drawing/2014/main" id="{F42F692B-520A-41F1-A1E7-D9CD1EBA7A64}"/>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ko-KR" altLang="en-US"/>
              <a:t>마스터 제목 스타일 편집</a:t>
            </a:r>
          </a:p>
        </p:txBody>
      </p:sp>
      <p:sp>
        <p:nvSpPr>
          <p:cNvPr id="33822" name="Rectangle 30">
            <a:extLst>
              <a:ext uri="{FF2B5EF4-FFF2-40B4-BE49-F238E27FC236}">
                <a16:creationId xmlns:a16="http://schemas.microsoft.com/office/drawing/2014/main" id="{24776A15-69C1-45B5-BB1C-D7D8DFB7466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3823" name="Rectangle 31">
            <a:extLst>
              <a:ext uri="{FF2B5EF4-FFF2-40B4-BE49-F238E27FC236}">
                <a16:creationId xmlns:a16="http://schemas.microsoft.com/office/drawing/2014/main" id="{06D685EA-8646-4C23-9133-26A226C2BC4C}"/>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atin typeface="+mn-lt"/>
              </a:defRPr>
            </a:lvl1pPr>
          </a:lstStyle>
          <a:p>
            <a:endParaRPr lang="en-US" altLang="ko-KR"/>
          </a:p>
        </p:txBody>
      </p:sp>
      <p:sp>
        <p:nvSpPr>
          <p:cNvPr id="33824" name="Rectangle 32">
            <a:extLst>
              <a:ext uri="{FF2B5EF4-FFF2-40B4-BE49-F238E27FC236}">
                <a16:creationId xmlns:a16="http://schemas.microsoft.com/office/drawing/2014/main" id="{CA04E144-1EEF-4007-94A0-50D2CDE0B0B5}"/>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atin typeface="+mn-lt"/>
              </a:defRPr>
            </a:lvl1pPr>
          </a:lstStyle>
          <a:p>
            <a:r>
              <a:rPr lang="en-US" altLang="ko-KR"/>
              <a:t>Chapter 1  Introduction to the Microprocessor and Computer</a:t>
            </a:r>
          </a:p>
        </p:txBody>
      </p:sp>
      <p:sp>
        <p:nvSpPr>
          <p:cNvPr id="33825" name="Rectangle 33">
            <a:extLst>
              <a:ext uri="{FF2B5EF4-FFF2-40B4-BE49-F238E27FC236}">
                <a16:creationId xmlns:a16="http://schemas.microsoft.com/office/drawing/2014/main" id="{0C40F848-0C8D-49AF-B7B6-EAFD26332023}"/>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atin typeface="+mn-lt"/>
                <a:cs typeface="Arial" panose="020B0604020202020204" pitchFamily="34" charset="0"/>
              </a:defRPr>
            </a:lvl1pPr>
          </a:lstStyle>
          <a:p>
            <a:fld id="{AA18D8D2-522F-4553-9E41-E3F1642242F3}" type="slidenum">
              <a:rPr lang="ar-SA" altLang="ko-KR"/>
              <a:pPr/>
              <a:t>‹#›</a:t>
            </a:fld>
            <a:endParaRPr lang="en-US" altLang="ko-KR">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ransition>
    <p:pull dir="d"/>
  </p:transition>
  <p:hf hdr="0" dt="0"/>
  <p:txStyles>
    <p:titleStyle>
      <a:lvl1pPr algn="ctr" rtl="0" fontAlgn="base" latinLnBrk="1">
        <a:spcBef>
          <a:spcPct val="0"/>
        </a:spcBef>
        <a:spcAft>
          <a:spcPct val="0"/>
        </a:spcAft>
        <a:defRPr kumimoji="1" sz="4400" kern="1200">
          <a:solidFill>
            <a:schemeClr val="tx2"/>
          </a:solidFill>
          <a:latin typeface="+mj-lt"/>
          <a:ea typeface="+mj-ea"/>
          <a:cs typeface="+mj-cs"/>
        </a:defRPr>
      </a:lvl1pPr>
      <a:lvl2pPr algn="ctr" rtl="0" fontAlgn="base" latinLnBrk="1">
        <a:spcBef>
          <a:spcPct val="0"/>
        </a:spcBef>
        <a:spcAft>
          <a:spcPct val="0"/>
        </a:spcAft>
        <a:defRPr kumimoji="1" sz="4400">
          <a:solidFill>
            <a:schemeClr val="tx2"/>
          </a:solidFill>
          <a:latin typeface="굴림" panose="020B0600000101010101" pitchFamily="34" charset="-127"/>
          <a:ea typeface="굴림" panose="020B0600000101010101" pitchFamily="34" charset="-127"/>
        </a:defRPr>
      </a:lvl2pPr>
      <a:lvl3pPr algn="ctr" rtl="0" fontAlgn="base" latinLnBrk="1">
        <a:spcBef>
          <a:spcPct val="0"/>
        </a:spcBef>
        <a:spcAft>
          <a:spcPct val="0"/>
        </a:spcAft>
        <a:defRPr kumimoji="1" sz="4400">
          <a:solidFill>
            <a:schemeClr val="tx2"/>
          </a:solidFill>
          <a:latin typeface="굴림" panose="020B0600000101010101" pitchFamily="34" charset="-127"/>
          <a:ea typeface="굴림" panose="020B0600000101010101" pitchFamily="34" charset="-127"/>
        </a:defRPr>
      </a:lvl3pPr>
      <a:lvl4pPr algn="ctr" rtl="0" fontAlgn="base" latinLnBrk="1">
        <a:spcBef>
          <a:spcPct val="0"/>
        </a:spcBef>
        <a:spcAft>
          <a:spcPct val="0"/>
        </a:spcAft>
        <a:defRPr kumimoji="1" sz="4400">
          <a:solidFill>
            <a:schemeClr val="tx2"/>
          </a:solidFill>
          <a:latin typeface="굴림" panose="020B0600000101010101" pitchFamily="34" charset="-127"/>
          <a:ea typeface="굴림" panose="020B0600000101010101" pitchFamily="34" charset="-127"/>
        </a:defRPr>
      </a:lvl4pPr>
      <a:lvl5pPr algn="ctr" rtl="0" fontAlgn="base" latinLnBrk="1">
        <a:spcBef>
          <a:spcPct val="0"/>
        </a:spcBef>
        <a:spcAft>
          <a:spcPct val="0"/>
        </a:spcAft>
        <a:defRPr kumimoji="1" sz="4400">
          <a:solidFill>
            <a:schemeClr val="tx2"/>
          </a:solidFill>
          <a:latin typeface="굴림" panose="020B0600000101010101" pitchFamily="34" charset="-127"/>
          <a:ea typeface="굴림" panose="020B0600000101010101" pitchFamily="34" charset="-127"/>
        </a:defRPr>
      </a:lvl5pPr>
      <a:lvl6pPr marL="457200" algn="ctr" rtl="0" fontAlgn="base" latinLnBrk="1">
        <a:spcBef>
          <a:spcPct val="0"/>
        </a:spcBef>
        <a:spcAft>
          <a:spcPct val="0"/>
        </a:spcAft>
        <a:defRPr kumimoji="1" sz="4400">
          <a:solidFill>
            <a:schemeClr val="tx2"/>
          </a:solidFill>
          <a:latin typeface="굴림" panose="020B0600000101010101" pitchFamily="34" charset="-127"/>
          <a:ea typeface="굴림" panose="020B0600000101010101" pitchFamily="34" charset="-127"/>
        </a:defRPr>
      </a:lvl6pPr>
      <a:lvl7pPr marL="914400" algn="ctr" rtl="0" fontAlgn="base" latinLnBrk="1">
        <a:spcBef>
          <a:spcPct val="0"/>
        </a:spcBef>
        <a:spcAft>
          <a:spcPct val="0"/>
        </a:spcAft>
        <a:defRPr kumimoji="1" sz="4400">
          <a:solidFill>
            <a:schemeClr val="tx2"/>
          </a:solidFill>
          <a:latin typeface="굴림" panose="020B0600000101010101" pitchFamily="34" charset="-127"/>
          <a:ea typeface="굴림" panose="020B0600000101010101" pitchFamily="34" charset="-127"/>
        </a:defRPr>
      </a:lvl7pPr>
      <a:lvl8pPr marL="1371600" algn="ctr" rtl="0" fontAlgn="base" latinLnBrk="1">
        <a:spcBef>
          <a:spcPct val="0"/>
        </a:spcBef>
        <a:spcAft>
          <a:spcPct val="0"/>
        </a:spcAft>
        <a:defRPr kumimoji="1" sz="4400">
          <a:solidFill>
            <a:schemeClr val="tx2"/>
          </a:solidFill>
          <a:latin typeface="굴림" panose="020B0600000101010101" pitchFamily="34" charset="-127"/>
          <a:ea typeface="굴림" panose="020B0600000101010101" pitchFamily="34" charset="-127"/>
        </a:defRPr>
      </a:lvl8pPr>
      <a:lvl9pPr marL="1828800" algn="ctr" rtl="0" fontAlgn="base" latinLnBrk="1">
        <a:spcBef>
          <a:spcPct val="0"/>
        </a:spcBef>
        <a:spcAft>
          <a:spcPct val="0"/>
        </a:spcAft>
        <a:defRPr kumimoji="1" sz="4400">
          <a:solidFill>
            <a:schemeClr val="tx2"/>
          </a:solidFill>
          <a:latin typeface="굴림" panose="020B0600000101010101" pitchFamily="34" charset="-127"/>
          <a:ea typeface="굴림" panose="020B0600000101010101" pitchFamily="34" charset="-127"/>
        </a:defRPr>
      </a:lvl9pPr>
    </p:titleStyle>
    <p:bodyStyle>
      <a:lvl1pPr marL="342900" indent="-342900" algn="l" rtl="0" fontAlgn="base" latinLnBrk="1">
        <a:spcBef>
          <a:spcPct val="20000"/>
        </a:spcBef>
        <a:spcAft>
          <a:spcPct val="0"/>
        </a:spcAft>
        <a:buSzPct val="90000"/>
        <a:buBlip>
          <a:blip r:embed="rId15"/>
        </a:buBlip>
        <a:defRPr kumimoji="1" sz="3200" kern="1200">
          <a:solidFill>
            <a:schemeClr val="tx1"/>
          </a:solidFill>
          <a:latin typeface="+mn-lt"/>
          <a:ea typeface="+mn-ea"/>
          <a:cs typeface="+mn-cs"/>
        </a:defRPr>
      </a:lvl1pPr>
      <a:lvl2pPr marL="742950" indent="-285750" algn="l" rtl="0" fontAlgn="base" latinLnBrk="1">
        <a:spcBef>
          <a:spcPct val="20000"/>
        </a:spcBef>
        <a:spcAft>
          <a:spcPct val="0"/>
        </a:spcAft>
        <a:buSzPct val="80000"/>
        <a:buBlip>
          <a:blip r:embed="rId16"/>
        </a:buBlip>
        <a:defRPr kumimoji="1" sz="2800" kern="1200">
          <a:solidFill>
            <a:schemeClr val="tx1"/>
          </a:solidFill>
          <a:latin typeface="+mn-lt"/>
          <a:ea typeface="+mn-ea"/>
          <a:cs typeface="+mn-cs"/>
        </a:defRPr>
      </a:lvl2pPr>
      <a:lvl3pPr marL="1143000" indent="-228600" algn="l" rtl="0" fontAlgn="base" latinLnBrk="1">
        <a:spcBef>
          <a:spcPct val="20000"/>
        </a:spcBef>
        <a:spcAft>
          <a:spcPct val="0"/>
        </a:spcAft>
        <a:buSzPct val="70000"/>
        <a:buBlip>
          <a:blip r:embed="rId17"/>
        </a:buBlip>
        <a:defRPr kumimoji="1" sz="2400" kern="1200">
          <a:solidFill>
            <a:schemeClr val="tx1"/>
          </a:solidFill>
          <a:latin typeface="+mn-lt"/>
          <a:ea typeface="+mn-ea"/>
          <a:cs typeface="+mn-cs"/>
        </a:defRPr>
      </a:lvl3pPr>
      <a:lvl4pPr marL="1600200" indent="-228600" algn="l" rtl="0" fontAlgn="base" latinLnBrk="1">
        <a:spcBef>
          <a:spcPct val="20000"/>
        </a:spcBef>
        <a:spcAft>
          <a:spcPct val="0"/>
        </a:spcAft>
        <a:buSzPct val="70000"/>
        <a:buBlip>
          <a:blip r:embed="rId18"/>
        </a:buBlip>
        <a:defRPr kumimoji="1" sz="2000" kern="1200">
          <a:solidFill>
            <a:schemeClr val="tx1"/>
          </a:solidFill>
          <a:latin typeface="+mn-lt"/>
          <a:ea typeface="+mn-ea"/>
          <a:cs typeface="+mn-cs"/>
        </a:defRPr>
      </a:lvl4pPr>
      <a:lvl5pPr marL="2057400" indent="-228600" algn="l" rtl="0" fontAlgn="base" latinLnBrk="1">
        <a:spcBef>
          <a:spcPct val="20000"/>
        </a:spcBef>
        <a:spcAft>
          <a:spcPct val="0"/>
        </a:spcAft>
        <a:buSzPct val="70000"/>
        <a:buBlip>
          <a:blip r:embed="rId19"/>
        </a:buBlip>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gif"/></Relationships>
</file>

<file path=ppt/slides/_rels/slide5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7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184B234-8FDF-4345-9E93-1265F150497A}"/>
              </a:ext>
            </a:extLst>
          </p:cNvPr>
          <p:cNvSpPr>
            <a:spLocks noGrp="1" noChangeArrowheads="1"/>
          </p:cNvSpPr>
          <p:nvPr>
            <p:ph type="ctrTitle"/>
          </p:nvPr>
        </p:nvSpPr>
        <p:spPr>
          <a:xfrm>
            <a:off x="685800" y="914400"/>
            <a:ext cx="7772400" cy="950913"/>
          </a:xfrm>
        </p:spPr>
        <p:txBody>
          <a:bodyPr/>
          <a:lstStyle/>
          <a:p>
            <a:r>
              <a:rPr lang="en-US" altLang="ko-KR" dirty="0">
                <a:latin typeface="Times New Roman" panose="02020603050405020304" pitchFamily="18" charset="0"/>
              </a:rPr>
              <a:t>The Intel Microprocessors</a:t>
            </a:r>
          </a:p>
        </p:txBody>
      </p:sp>
      <p:sp>
        <p:nvSpPr>
          <p:cNvPr id="2051" name="Rectangle 3">
            <a:extLst>
              <a:ext uri="{FF2B5EF4-FFF2-40B4-BE49-F238E27FC236}">
                <a16:creationId xmlns:a16="http://schemas.microsoft.com/office/drawing/2014/main" id="{ED00EFC6-9203-42E0-BB89-D97A502EC842}"/>
              </a:ext>
            </a:extLst>
          </p:cNvPr>
          <p:cNvSpPr>
            <a:spLocks noGrp="1" noChangeArrowheads="1"/>
          </p:cNvSpPr>
          <p:nvPr>
            <p:ph type="subTitle" idx="1"/>
          </p:nvPr>
        </p:nvSpPr>
        <p:spPr>
          <a:xfrm>
            <a:off x="395536" y="2642592"/>
            <a:ext cx="8352929" cy="2946648"/>
          </a:xfrm>
        </p:spPr>
        <p:txBody>
          <a:bodyPr/>
          <a:lstStyle/>
          <a:p>
            <a:r>
              <a:rPr lang="en-US" altLang="ko-KR" sz="2400" dirty="0">
                <a:latin typeface="Times New Roman" panose="02020603050405020304" pitchFamily="18" charset="0"/>
              </a:rPr>
              <a:t>8086/8088, 80186/80188, 80286, 80386, 80486, </a:t>
            </a:r>
          </a:p>
          <a:p>
            <a:r>
              <a:rPr lang="en-US" altLang="ko-KR" sz="2400" dirty="0">
                <a:latin typeface="Times New Roman" panose="02020603050405020304" pitchFamily="18" charset="0"/>
              </a:rPr>
              <a:t>Pentium, Pentium Pro Processor, Pentium Ⅱ, Pentium Ⅲ, Pentium 4, </a:t>
            </a:r>
            <a:r>
              <a:rPr lang="en-US" sz="2400" dirty="0">
                <a:latin typeface="Times New Roman" panose="02020603050405020304" pitchFamily="18" charset="0"/>
              </a:rPr>
              <a:t>and Core2 with 64-Bit Extensions</a:t>
            </a:r>
            <a:endParaRPr lang="en-US" altLang="ko-KR" sz="2400" dirty="0">
              <a:latin typeface="Times New Roman" panose="02020603050405020304" pitchFamily="18" charset="0"/>
            </a:endParaRPr>
          </a:p>
          <a:p>
            <a:r>
              <a:rPr lang="en-US" altLang="ko-KR" dirty="0">
                <a:latin typeface="Times New Roman" panose="02020603050405020304" pitchFamily="18" charset="0"/>
              </a:rPr>
              <a:t>Architecture, Programming,  and Interfacing. </a:t>
            </a:r>
          </a:p>
          <a:p>
            <a:r>
              <a:rPr lang="en-US" altLang="ko-KR" dirty="0">
                <a:solidFill>
                  <a:srgbClr val="030305"/>
                </a:solidFill>
                <a:latin typeface="Times New Roman" panose="02020603050405020304" pitchFamily="18" charset="0"/>
              </a:rPr>
              <a:t>Barry B. Brey</a:t>
            </a:r>
          </a:p>
        </p:txBody>
      </p:sp>
    </p:spTree>
  </p:cSld>
  <p:clrMapOvr>
    <a:masterClrMapping/>
  </p:clrMapOvr>
  <p:transition>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2388005-5897-4672-886C-5C1F2FFF0FFF}"/>
              </a:ext>
            </a:extLst>
          </p:cNvPr>
          <p:cNvSpPr>
            <a:spLocks noGrp="1"/>
          </p:cNvSpPr>
          <p:nvPr>
            <p:ph type="ftr" sz="quarter" idx="11"/>
          </p:nvPr>
        </p:nvSpPr>
        <p:spPr>
          <a:xfrm>
            <a:off x="457200" y="6367463"/>
            <a:ext cx="8305800" cy="457200"/>
          </a:xfrm>
        </p:spPr>
        <p:txBody>
          <a:bodyPr/>
          <a:lstStyle/>
          <a:p>
            <a:r>
              <a:rPr lang="en-US" altLang="ko-KR" dirty="0"/>
              <a:t>Chapter 1  Introduction to the Microprocessor and Computer</a:t>
            </a:r>
          </a:p>
        </p:txBody>
      </p:sp>
      <p:sp>
        <p:nvSpPr>
          <p:cNvPr id="4" name="Slide Number Placeholder 5">
            <a:extLst>
              <a:ext uri="{FF2B5EF4-FFF2-40B4-BE49-F238E27FC236}">
                <a16:creationId xmlns:a16="http://schemas.microsoft.com/office/drawing/2014/main" id="{8C59575D-FBF2-496F-BB70-018E4C1CB43D}"/>
              </a:ext>
            </a:extLst>
          </p:cNvPr>
          <p:cNvSpPr>
            <a:spLocks noGrp="1"/>
          </p:cNvSpPr>
          <p:nvPr>
            <p:ph type="sldNum" sz="quarter" idx="12"/>
          </p:nvPr>
        </p:nvSpPr>
        <p:spPr/>
        <p:txBody>
          <a:bodyPr/>
          <a:lstStyle/>
          <a:p>
            <a:fld id="{4F28B787-5C5A-484C-8D1F-720AB784E817}" type="slidenum">
              <a:rPr lang="ar-SA" altLang="ko-KR"/>
              <a:pPr/>
              <a:t>10</a:t>
            </a:fld>
            <a:endParaRPr lang="en-US" altLang="ko-KR"/>
          </a:p>
        </p:txBody>
      </p:sp>
      <p:sp>
        <p:nvSpPr>
          <p:cNvPr id="1027" name="Rectangle 3">
            <a:extLst>
              <a:ext uri="{FF2B5EF4-FFF2-40B4-BE49-F238E27FC236}">
                <a16:creationId xmlns:a16="http://schemas.microsoft.com/office/drawing/2014/main" id="{6FC842DD-C469-4B3C-8459-3788B806E184}"/>
              </a:ext>
            </a:extLst>
          </p:cNvPr>
          <p:cNvSpPr>
            <a:spLocks noGrp="1" noChangeArrowheads="1"/>
          </p:cNvSpPr>
          <p:nvPr>
            <p:ph type="body" idx="1"/>
          </p:nvPr>
        </p:nvSpPr>
        <p:spPr>
          <a:xfrm>
            <a:off x="381000" y="838200"/>
            <a:ext cx="8305800" cy="5562600"/>
          </a:xfrm>
        </p:spPr>
        <p:txBody>
          <a:bodyPr/>
          <a:lstStyle/>
          <a:p>
            <a:r>
              <a:rPr lang="en-US" altLang="ko-KR" sz="2800">
                <a:latin typeface="Times New Roman" panose="02020603050405020304" pitchFamily="18" charset="0"/>
              </a:rPr>
              <a:t>The microprocessor age</a:t>
            </a:r>
          </a:p>
          <a:p>
            <a:pPr lvl="1"/>
            <a:r>
              <a:rPr lang="en-US" altLang="ko-KR" sz="2200">
                <a:latin typeface="Times New Roman" panose="02020603050405020304" pitchFamily="18" charset="0"/>
              </a:rPr>
              <a:t>4004(1971, world’s 1</a:t>
            </a:r>
            <a:r>
              <a:rPr lang="en-US" altLang="ko-KR" sz="2200" baseline="30000">
                <a:latin typeface="Times New Roman" panose="02020603050405020304" pitchFamily="18" charset="0"/>
              </a:rPr>
              <a:t>st</a:t>
            </a:r>
            <a:r>
              <a:rPr lang="en-US" altLang="ko-KR" sz="2200">
                <a:latin typeface="Times New Roman" panose="02020603050405020304" pitchFamily="18" charset="0"/>
              </a:rPr>
              <a:t>) : 4-bit, P-channel MOSFET technology</a:t>
            </a:r>
          </a:p>
          <a:p>
            <a:pPr lvl="2"/>
            <a:r>
              <a:rPr lang="en-US" altLang="ko-KR" sz="2200">
                <a:latin typeface="Times New Roman" panose="02020603050405020304" pitchFamily="18" charset="0"/>
              </a:rPr>
              <a:t>4096 4-bit(nibble) wide memory, 45 instructions, 50KIPs</a:t>
            </a:r>
          </a:p>
          <a:p>
            <a:pPr lvl="1"/>
            <a:r>
              <a:rPr lang="en-US" altLang="ko-KR" sz="2200">
                <a:latin typeface="Times New Roman" panose="02020603050405020304" pitchFamily="18" charset="0"/>
              </a:rPr>
              <a:t>8008(1972, extended 8-bit version of 4004, 16Kbytes)</a:t>
            </a:r>
          </a:p>
          <a:p>
            <a:pPr lvl="1"/>
            <a:r>
              <a:rPr lang="en-US" altLang="ko-KR" sz="2200">
                <a:latin typeface="Times New Roman" panose="02020603050405020304" pitchFamily="18" charset="0"/>
              </a:rPr>
              <a:t>8080(1973, 1</a:t>
            </a:r>
            <a:r>
              <a:rPr lang="en-US" altLang="ko-KR" sz="2200" baseline="30000">
                <a:latin typeface="Times New Roman" panose="02020603050405020304" pitchFamily="18" charset="0"/>
              </a:rPr>
              <a:t>st</a:t>
            </a:r>
            <a:r>
              <a:rPr lang="en-US" altLang="ko-KR" sz="2200">
                <a:latin typeface="Times New Roman" panose="02020603050405020304" pitchFamily="18" charset="0"/>
              </a:rPr>
              <a:t> modern 8-bit) :</a:t>
            </a:r>
          </a:p>
          <a:p>
            <a:pPr lvl="2"/>
            <a:r>
              <a:rPr lang="en-US" altLang="ko-KR" sz="2200">
                <a:latin typeface="Times New Roman" panose="02020603050405020304" pitchFamily="18" charset="0"/>
              </a:rPr>
              <a:t>2.0</a:t>
            </a:r>
            <a:r>
              <a:rPr lang="en-US" altLang="ko-KR" sz="2200">
                <a:latin typeface="Times New Roman" panose="02020603050405020304" pitchFamily="18" charset="0"/>
                <a:sym typeface="Symbol" panose="05050102010706020507" pitchFamily="18" charset="2"/>
              </a:rPr>
              <a:t></a:t>
            </a:r>
            <a:r>
              <a:rPr lang="en-US" altLang="ko-KR" sz="2200">
                <a:latin typeface="Times New Roman" panose="02020603050405020304" pitchFamily="18" charset="0"/>
              </a:rPr>
              <a:t>10</a:t>
            </a:r>
            <a:r>
              <a:rPr lang="en-US" altLang="ko-KR" sz="2200" baseline="30000">
                <a:latin typeface="Times New Roman" panose="02020603050405020304" pitchFamily="18" charset="0"/>
              </a:rPr>
              <a:t>-6</a:t>
            </a:r>
            <a:r>
              <a:rPr lang="en-US" altLang="ko-KR" sz="2200">
                <a:latin typeface="Times New Roman" panose="02020603050405020304" pitchFamily="18" charset="0"/>
              </a:rPr>
              <a:t>sec, TTL-compatible, 64K bytes memory</a:t>
            </a:r>
          </a:p>
          <a:p>
            <a:pPr lvl="2"/>
            <a:r>
              <a:rPr lang="en-US" altLang="ko-KR" sz="2200">
                <a:latin typeface="Times New Roman" panose="02020603050405020304" pitchFamily="18" charset="0"/>
              </a:rPr>
              <a:t>one of 1</a:t>
            </a:r>
            <a:r>
              <a:rPr lang="en-US" altLang="ko-KR" sz="2200" baseline="30000">
                <a:latin typeface="Times New Roman" panose="02020603050405020304" pitchFamily="18" charset="0"/>
              </a:rPr>
              <a:t>st</a:t>
            </a:r>
            <a:r>
              <a:rPr lang="en-US" altLang="ko-KR" sz="2200">
                <a:latin typeface="Times New Roman" panose="02020603050405020304" pitchFamily="18" charset="0"/>
              </a:rPr>
              <a:t> Microcomputer : MITS Altair 8800, Kit, 1975</a:t>
            </a:r>
          </a:p>
          <a:p>
            <a:pPr lvl="1"/>
            <a:r>
              <a:rPr lang="en-US" altLang="ko-KR" sz="2200">
                <a:latin typeface="Times New Roman" panose="02020603050405020304" pitchFamily="18" charset="0"/>
              </a:rPr>
              <a:t>8085(1977, 1.3</a:t>
            </a:r>
            <a:r>
              <a:rPr lang="en-US" altLang="ko-KR" sz="2200">
                <a:latin typeface="Times New Roman" panose="02020603050405020304" pitchFamily="18" charset="0"/>
                <a:sym typeface="Symbol" panose="05050102010706020507" pitchFamily="18" charset="2"/>
              </a:rPr>
              <a:t>s, internal clock generator &amp; system controller</a:t>
            </a:r>
            <a:r>
              <a:rPr lang="en-US" altLang="ko-KR" sz="2200">
                <a:latin typeface="Times New Roman" panose="02020603050405020304" pitchFamily="18" charset="0"/>
              </a:rPr>
              <a:t>)</a:t>
            </a:r>
          </a:p>
          <a:p>
            <a:r>
              <a:rPr lang="en-US" altLang="ko-KR" sz="2400">
                <a:latin typeface="Times New Roman" panose="02020603050405020304" pitchFamily="18" charset="0"/>
              </a:rPr>
              <a:t>The modern microprocessor</a:t>
            </a:r>
          </a:p>
          <a:p>
            <a:pPr lvl="1"/>
            <a:r>
              <a:rPr lang="en-US" altLang="ko-KR" sz="2200">
                <a:latin typeface="Times New Roman" panose="02020603050405020304" pitchFamily="18" charset="0"/>
              </a:rPr>
              <a:t>16-bit : 8086(1978), 8088(1979)</a:t>
            </a:r>
          </a:p>
          <a:p>
            <a:pPr lvl="2"/>
            <a:r>
              <a:rPr lang="en-US" altLang="ko-KR" sz="2200">
                <a:latin typeface="Times New Roman" panose="02020603050405020304" pitchFamily="18" charset="0"/>
              </a:rPr>
              <a:t>IBM sold the idea of a Personal Computer : 1981.8, 8088</a:t>
            </a:r>
          </a:p>
          <a:p>
            <a:pPr lvl="1"/>
            <a:r>
              <a:rPr lang="en-US" altLang="ko-KR" sz="2200">
                <a:latin typeface="Times New Roman" panose="02020603050405020304" pitchFamily="18" charset="0"/>
              </a:rPr>
              <a:t>32-bit : 80386, 80486</a:t>
            </a:r>
          </a:p>
          <a:p>
            <a:pPr lvl="1"/>
            <a:r>
              <a:rPr lang="en-US" altLang="ko-KR" sz="2200">
                <a:latin typeface="Times New Roman" panose="02020603050405020304" pitchFamily="18" charset="0"/>
              </a:rPr>
              <a:t>64-bit : pentium ~</a:t>
            </a:r>
          </a:p>
        </p:txBody>
      </p:sp>
    </p:spTree>
  </p:cSld>
  <p:clrMapOvr>
    <a:masterClrMapping/>
  </p:clrMapOvr>
  <p:transition>
    <p:pull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DB29A20-B844-48AD-B824-DE08F1E46B43}"/>
              </a:ext>
            </a:extLst>
          </p:cNvPr>
          <p:cNvSpPr>
            <a:spLocks noGrp="1"/>
          </p:cNvSpPr>
          <p:nvPr>
            <p:ph type="ftr" sz="quarter" idx="11"/>
          </p:nvPr>
        </p:nvSpPr>
        <p:spPr>
          <a:xfrm>
            <a:off x="228600" y="6367463"/>
            <a:ext cx="8915400" cy="457200"/>
          </a:xfrm>
        </p:spPr>
        <p:txBody>
          <a:bodyPr/>
          <a:lstStyle/>
          <a:p>
            <a:r>
              <a:rPr lang="en-US" altLang="ko-KR" dirty="0"/>
              <a:t>Chapter 1  Introduction to the Microprocessor and Computer</a:t>
            </a:r>
          </a:p>
        </p:txBody>
      </p:sp>
      <p:sp>
        <p:nvSpPr>
          <p:cNvPr id="4" name="Slide Number Placeholder 5">
            <a:extLst>
              <a:ext uri="{FF2B5EF4-FFF2-40B4-BE49-F238E27FC236}">
                <a16:creationId xmlns:a16="http://schemas.microsoft.com/office/drawing/2014/main" id="{66DB3D00-8621-4770-BDDC-14A8874D2C24}"/>
              </a:ext>
            </a:extLst>
          </p:cNvPr>
          <p:cNvSpPr>
            <a:spLocks noGrp="1"/>
          </p:cNvSpPr>
          <p:nvPr>
            <p:ph type="sldNum" sz="quarter" idx="12"/>
          </p:nvPr>
        </p:nvSpPr>
        <p:spPr/>
        <p:txBody>
          <a:bodyPr/>
          <a:lstStyle/>
          <a:p>
            <a:fld id="{F76583CC-078F-430F-AE77-C5EAF74C7F37}" type="slidenum">
              <a:rPr lang="ar-SA" altLang="ko-KR"/>
              <a:pPr/>
              <a:t>11</a:t>
            </a:fld>
            <a:endParaRPr lang="en-US" altLang="ko-KR"/>
          </a:p>
        </p:txBody>
      </p:sp>
      <p:sp>
        <p:nvSpPr>
          <p:cNvPr id="117762" name="Rectangle 1026">
            <a:extLst>
              <a:ext uri="{FF2B5EF4-FFF2-40B4-BE49-F238E27FC236}">
                <a16:creationId xmlns:a16="http://schemas.microsoft.com/office/drawing/2014/main" id="{45B7CCFF-E346-4A2F-A758-552EE19920A3}"/>
              </a:ext>
            </a:extLst>
          </p:cNvPr>
          <p:cNvSpPr>
            <a:spLocks noGrp="1" noChangeArrowheads="1"/>
          </p:cNvSpPr>
          <p:nvPr>
            <p:ph type="body" idx="1"/>
          </p:nvPr>
        </p:nvSpPr>
        <p:spPr>
          <a:xfrm>
            <a:off x="228600" y="838200"/>
            <a:ext cx="8686800" cy="5257800"/>
          </a:xfrm>
        </p:spPr>
        <p:txBody>
          <a:bodyPr/>
          <a:lstStyle/>
          <a:p>
            <a:r>
              <a:rPr lang="en-US" altLang="ko-KR" sz="2400">
                <a:latin typeface="Times New Roman" panose="02020603050405020304" pitchFamily="18" charset="0"/>
              </a:rPr>
              <a:t>Microcontroller : hidden computer, one chip microcomputer</a:t>
            </a:r>
          </a:p>
          <a:p>
            <a:pPr lvl="1"/>
            <a:r>
              <a:rPr lang="en-US" altLang="ko-KR" sz="2200">
                <a:latin typeface="Times New Roman" panose="02020603050405020304" pitchFamily="18" charset="0"/>
              </a:rPr>
              <a:t>a microprocessor with on-chip memory and I/O</a:t>
            </a:r>
          </a:p>
          <a:p>
            <a:r>
              <a:rPr lang="en-US" altLang="ko-KR" sz="2400">
                <a:latin typeface="Times New Roman" panose="02020603050405020304" pitchFamily="18" charset="0"/>
              </a:rPr>
              <a:t>Supercomputer </a:t>
            </a:r>
            <a:r>
              <a:rPr lang="en-US" altLang="ko-KR" sz="2000">
                <a:latin typeface="Times New Roman" panose="02020603050405020304" pitchFamily="18" charset="0"/>
              </a:rPr>
              <a:t>:</a:t>
            </a:r>
          </a:p>
          <a:p>
            <a:pPr lvl="1"/>
            <a:r>
              <a:rPr lang="en-US" altLang="ko-KR" sz="2200">
                <a:latin typeface="Times New Roman" panose="02020603050405020304" pitchFamily="18" charset="0"/>
              </a:rPr>
              <a:t>most powerful computer available at any given time</a:t>
            </a:r>
          </a:p>
          <a:p>
            <a:pPr lvl="1"/>
            <a:r>
              <a:rPr lang="en-US" altLang="ko-KR" sz="2200">
                <a:latin typeface="Times New Roman" panose="02020603050405020304" pitchFamily="18" charset="0"/>
              </a:rPr>
              <a:t>Cray-1 : ECL, 130 MFLOPS(millions of floating-point operations per second)</a:t>
            </a:r>
            <a:r>
              <a:rPr lang="en-US" altLang="ko-KR" sz="2400">
                <a:latin typeface="Times New Roman" panose="02020603050405020304" pitchFamily="18" charset="0"/>
              </a:rPr>
              <a:t> </a:t>
            </a:r>
          </a:p>
          <a:p>
            <a:r>
              <a:rPr lang="en-US" altLang="ko-KR" sz="2400">
                <a:latin typeface="Times New Roman" panose="02020603050405020304" pitchFamily="18" charset="0"/>
              </a:rPr>
              <a:t>Parallel Processor</a:t>
            </a:r>
            <a:r>
              <a:rPr lang="en-US" altLang="ko-KR" sz="3000">
                <a:latin typeface="Times New Roman" panose="02020603050405020304" pitchFamily="18" charset="0"/>
              </a:rPr>
              <a:t> </a:t>
            </a:r>
            <a:r>
              <a:rPr lang="en-US" altLang="ko-KR" sz="2200">
                <a:latin typeface="Times New Roman" panose="02020603050405020304" pitchFamily="18" charset="0"/>
              </a:rPr>
              <a:t>: Gigaflops(GFLOPS)</a:t>
            </a:r>
          </a:p>
          <a:p>
            <a:pPr lvl="1"/>
            <a:r>
              <a:rPr lang="en-US" altLang="ko-KR" sz="2200">
                <a:latin typeface="Times New Roman" panose="02020603050405020304" pitchFamily="18" charset="0"/>
              </a:rPr>
              <a:t>hypercube : arrangement of processors in the form of an n-dimensional cube</a:t>
            </a:r>
          </a:p>
          <a:p>
            <a:r>
              <a:rPr lang="en-US" altLang="ko-KR" sz="2400">
                <a:latin typeface="Times New Roman" panose="02020603050405020304" pitchFamily="18" charset="0"/>
              </a:rPr>
              <a:t>DSP(Digital Signal Processor) : </a:t>
            </a:r>
          </a:p>
          <a:p>
            <a:pPr lvl="1"/>
            <a:r>
              <a:rPr lang="en-US" altLang="ko-KR" sz="2200">
                <a:latin typeface="Times New Roman" panose="02020603050405020304" pitchFamily="18" charset="0"/>
              </a:rPr>
              <a:t>perform complex mathematical computations on converted analog data</a:t>
            </a:r>
          </a:p>
        </p:txBody>
      </p:sp>
    </p:spTree>
  </p:cSld>
  <p:clrMapOvr>
    <a:masterClrMapping/>
  </p:clrMapOvr>
  <p:transition>
    <p:pull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3464283B-035E-46AD-9E65-92D48BD0DF99}"/>
              </a:ext>
            </a:extLst>
          </p:cNvPr>
          <p:cNvSpPr>
            <a:spLocks noGrp="1"/>
          </p:cNvSpPr>
          <p:nvPr>
            <p:ph type="ftr" sz="quarter" idx="11"/>
          </p:nvPr>
        </p:nvSpPr>
        <p:spPr>
          <a:xfrm>
            <a:off x="706437" y="6367463"/>
            <a:ext cx="7731126" cy="457200"/>
          </a:xfrm>
        </p:spPr>
        <p:txBody>
          <a:bodyPr/>
          <a:lstStyle/>
          <a:p>
            <a:r>
              <a:rPr lang="en-US" altLang="ko-KR" dirty="0"/>
              <a:t>Chapter 1  Introduction to the Microprocessor and Computer</a:t>
            </a:r>
          </a:p>
        </p:txBody>
      </p:sp>
      <p:sp>
        <p:nvSpPr>
          <p:cNvPr id="4" name="Slide Number Placeholder 5">
            <a:extLst>
              <a:ext uri="{FF2B5EF4-FFF2-40B4-BE49-F238E27FC236}">
                <a16:creationId xmlns:a16="http://schemas.microsoft.com/office/drawing/2014/main" id="{B608E311-D45F-43B4-BF9C-83DDB96FD85F}"/>
              </a:ext>
            </a:extLst>
          </p:cNvPr>
          <p:cNvSpPr>
            <a:spLocks noGrp="1"/>
          </p:cNvSpPr>
          <p:nvPr>
            <p:ph type="sldNum" sz="quarter" idx="12"/>
          </p:nvPr>
        </p:nvSpPr>
        <p:spPr/>
        <p:txBody>
          <a:bodyPr/>
          <a:lstStyle/>
          <a:p>
            <a:fld id="{B84823B9-8800-4CD7-8B32-077A67A0CB68}" type="slidenum">
              <a:rPr lang="ar-SA" altLang="ko-KR"/>
              <a:pPr/>
              <a:t>12</a:t>
            </a:fld>
            <a:endParaRPr lang="en-US" altLang="ko-KR"/>
          </a:p>
        </p:txBody>
      </p:sp>
      <p:sp>
        <p:nvSpPr>
          <p:cNvPr id="118786" name="Rectangle 2">
            <a:extLst>
              <a:ext uri="{FF2B5EF4-FFF2-40B4-BE49-F238E27FC236}">
                <a16:creationId xmlns:a16="http://schemas.microsoft.com/office/drawing/2014/main" id="{6F22F3E3-1905-48FF-85CE-D32B044CEEBC}"/>
              </a:ext>
            </a:extLst>
          </p:cNvPr>
          <p:cNvSpPr>
            <a:spLocks noGrp="1" noChangeArrowheads="1"/>
          </p:cNvSpPr>
          <p:nvPr>
            <p:ph type="body" idx="1"/>
          </p:nvPr>
        </p:nvSpPr>
        <p:spPr>
          <a:xfrm>
            <a:off x="381000" y="990600"/>
            <a:ext cx="8382000" cy="5181600"/>
          </a:xfrm>
        </p:spPr>
        <p:txBody>
          <a:bodyPr/>
          <a:lstStyle/>
          <a:p>
            <a:r>
              <a:rPr lang="en-US" altLang="ko-KR" sz="2400">
                <a:latin typeface="Times New Roman" panose="02020603050405020304" pitchFamily="18" charset="0"/>
              </a:rPr>
              <a:t>RISC(Reduced Instruction Set Computer)</a:t>
            </a:r>
          </a:p>
          <a:p>
            <a:pPr lvl="1"/>
            <a:r>
              <a:rPr lang="en-US" altLang="ko-KR" sz="2200">
                <a:latin typeface="Times New Roman" panose="02020603050405020304" pitchFamily="18" charset="0"/>
              </a:rPr>
              <a:t>a small(&lt;128) no. of instructions</a:t>
            </a:r>
          </a:p>
          <a:p>
            <a:r>
              <a:rPr lang="en-US" altLang="ko-KR" sz="2400">
                <a:latin typeface="Times New Roman" panose="02020603050405020304" pitchFamily="18" charset="0"/>
              </a:rPr>
              <a:t>CISC(Complex Instruction Set Computer) </a:t>
            </a:r>
          </a:p>
          <a:p>
            <a:pPr lvl="1"/>
            <a:r>
              <a:rPr lang="en-US" altLang="ko-KR" sz="2200">
                <a:latin typeface="Times New Roman" panose="02020603050405020304" pitchFamily="18" charset="0"/>
              </a:rPr>
              <a:t>a large no. of variable length instructions</a:t>
            </a:r>
          </a:p>
          <a:p>
            <a:pPr lvl="1"/>
            <a:r>
              <a:rPr lang="en-US" altLang="ko-KR" sz="2200">
                <a:latin typeface="Times New Roman" panose="02020603050405020304" pitchFamily="18" charset="0"/>
              </a:rPr>
              <a:t>multiple addressing modes</a:t>
            </a:r>
          </a:p>
          <a:p>
            <a:pPr lvl="1"/>
            <a:r>
              <a:rPr lang="en-US" altLang="ko-KR" sz="2200">
                <a:latin typeface="Times New Roman" panose="02020603050405020304" pitchFamily="18" charset="0"/>
              </a:rPr>
              <a:t>a small no. of internal processor registers</a:t>
            </a:r>
          </a:p>
          <a:p>
            <a:pPr lvl="1"/>
            <a:r>
              <a:rPr lang="en-US" altLang="ko-KR" sz="2200">
                <a:latin typeface="Times New Roman" panose="02020603050405020304" pitchFamily="18" charset="0"/>
              </a:rPr>
              <a:t>instructions that require multiple no. of clock cycle to execute</a:t>
            </a:r>
          </a:p>
          <a:p>
            <a:r>
              <a:rPr lang="en-US" altLang="ko-KR" sz="2400">
                <a:latin typeface="Times New Roman" panose="02020603050405020304" pitchFamily="18" charset="0"/>
              </a:rPr>
              <a:t>Intel’s i860 RISC processor(Cray on a chip)</a:t>
            </a:r>
          </a:p>
          <a:p>
            <a:pPr lvl="1"/>
            <a:r>
              <a:rPr lang="en-US" altLang="ko-KR" sz="2200">
                <a:latin typeface="Times New Roman" panose="02020603050405020304" pitchFamily="18" charset="0"/>
              </a:rPr>
              <a:t>82 instructions, each 32 bits in length</a:t>
            </a:r>
          </a:p>
          <a:p>
            <a:pPr lvl="1"/>
            <a:r>
              <a:rPr lang="en-US" altLang="ko-KR" sz="2200">
                <a:latin typeface="Times New Roman" panose="02020603050405020304" pitchFamily="18" charset="0"/>
              </a:rPr>
              <a:t>four addressing modes</a:t>
            </a:r>
          </a:p>
          <a:p>
            <a:pPr lvl="1"/>
            <a:r>
              <a:rPr lang="en-US" altLang="ko-KR" sz="2200">
                <a:latin typeface="Times New Roman" panose="02020603050405020304" pitchFamily="18" charset="0"/>
              </a:rPr>
              <a:t>32 general-purpose registers</a:t>
            </a:r>
          </a:p>
          <a:p>
            <a:pPr lvl="1"/>
            <a:r>
              <a:rPr lang="en-US" altLang="ko-KR" sz="2200">
                <a:latin typeface="Times New Roman" panose="02020603050405020304" pitchFamily="18" charset="0"/>
              </a:rPr>
              <a:t>all instructions execute in one clock cycle</a:t>
            </a:r>
          </a:p>
        </p:txBody>
      </p:sp>
    </p:spTree>
  </p:cSld>
  <p:clrMapOvr>
    <a:masterClrMapping/>
  </p:clrMapOvr>
  <p:transition>
    <p:pull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335226A2-6F86-4D10-966A-CAFDDBA1556D}"/>
              </a:ext>
            </a:extLst>
          </p:cNvPr>
          <p:cNvSpPr>
            <a:spLocks noGrp="1"/>
          </p:cNvSpPr>
          <p:nvPr>
            <p:ph type="sldNum" sz="quarter" idx="12"/>
          </p:nvPr>
        </p:nvSpPr>
        <p:spPr/>
        <p:txBody>
          <a:bodyPr/>
          <a:lstStyle/>
          <a:p>
            <a:fld id="{870C952C-85D1-481E-BF1F-05C8C344B75C}" type="slidenum">
              <a:rPr lang="ar-SA" altLang="ko-KR"/>
              <a:pPr/>
              <a:t>13</a:t>
            </a:fld>
            <a:endParaRPr lang="en-US" altLang="ko-KR"/>
          </a:p>
        </p:txBody>
      </p:sp>
      <p:sp>
        <p:nvSpPr>
          <p:cNvPr id="44039" name="Text Box 7">
            <a:extLst>
              <a:ext uri="{FF2B5EF4-FFF2-40B4-BE49-F238E27FC236}">
                <a16:creationId xmlns:a16="http://schemas.microsoft.com/office/drawing/2014/main" id="{CEED8989-852D-4F9D-8852-CDE317C5D6F6}"/>
              </a:ext>
            </a:extLst>
          </p:cNvPr>
          <p:cNvSpPr txBox="1">
            <a:spLocks noChangeArrowheads="1"/>
          </p:cNvSpPr>
          <p:nvPr/>
        </p:nvSpPr>
        <p:spPr bwMode="auto">
          <a:xfrm>
            <a:off x="-152400" y="152400"/>
            <a:ext cx="114093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1200"/>
              <a:t>|</a:t>
            </a:r>
          </a:p>
        </p:txBody>
      </p:sp>
      <p:sp>
        <p:nvSpPr>
          <p:cNvPr id="44040" name="Text Box 8">
            <a:extLst>
              <a:ext uri="{FF2B5EF4-FFF2-40B4-BE49-F238E27FC236}">
                <a16:creationId xmlns:a16="http://schemas.microsoft.com/office/drawing/2014/main" id="{E6F1AE0E-48C9-4B37-B99D-0EEAADE67FCC}"/>
              </a:ext>
            </a:extLst>
          </p:cNvPr>
          <p:cNvSpPr txBox="1">
            <a:spLocks noChangeArrowheads="1"/>
          </p:cNvSpPr>
          <p:nvPr/>
        </p:nvSpPr>
        <p:spPr bwMode="auto">
          <a:xfrm>
            <a:off x="-152400" y="152400"/>
            <a:ext cx="114093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1200"/>
              <a:t>|</a:t>
            </a:r>
          </a:p>
        </p:txBody>
      </p:sp>
      <p:sp>
        <p:nvSpPr>
          <p:cNvPr id="44041" name="Text Box 9">
            <a:extLst>
              <a:ext uri="{FF2B5EF4-FFF2-40B4-BE49-F238E27FC236}">
                <a16:creationId xmlns:a16="http://schemas.microsoft.com/office/drawing/2014/main" id="{6E1D6CB0-9EA2-4D02-9C94-FABC628FF60E}"/>
              </a:ext>
            </a:extLst>
          </p:cNvPr>
          <p:cNvSpPr txBox="1">
            <a:spLocks noChangeArrowheads="1"/>
          </p:cNvSpPr>
          <p:nvPr/>
        </p:nvSpPr>
        <p:spPr bwMode="auto">
          <a:xfrm>
            <a:off x="-152400" y="152400"/>
            <a:ext cx="114093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1200"/>
              <a:t>|</a:t>
            </a:r>
          </a:p>
        </p:txBody>
      </p:sp>
      <p:sp>
        <p:nvSpPr>
          <p:cNvPr id="44042" name="Text Box 10">
            <a:extLst>
              <a:ext uri="{FF2B5EF4-FFF2-40B4-BE49-F238E27FC236}">
                <a16:creationId xmlns:a16="http://schemas.microsoft.com/office/drawing/2014/main" id="{FF00A051-B99A-43F3-B493-64E524E289EB}"/>
              </a:ext>
            </a:extLst>
          </p:cNvPr>
          <p:cNvSpPr txBox="1">
            <a:spLocks noChangeArrowheads="1"/>
          </p:cNvSpPr>
          <p:nvPr/>
        </p:nvSpPr>
        <p:spPr bwMode="auto">
          <a:xfrm>
            <a:off x="-152400" y="152400"/>
            <a:ext cx="114093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1200"/>
              <a:t>|</a:t>
            </a:r>
          </a:p>
        </p:txBody>
      </p:sp>
      <p:sp>
        <p:nvSpPr>
          <p:cNvPr id="44043" name="Text Box 11">
            <a:extLst>
              <a:ext uri="{FF2B5EF4-FFF2-40B4-BE49-F238E27FC236}">
                <a16:creationId xmlns:a16="http://schemas.microsoft.com/office/drawing/2014/main" id="{12330370-110B-400C-9CF4-C0295B6087D5}"/>
              </a:ext>
            </a:extLst>
          </p:cNvPr>
          <p:cNvSpPr txBox="1">
            <a:spLocks noChangeArrowheads="1"/>
          </p:cNvSpPr>
          <p:nvPr/>
        </p:nvSpPr>
        <p:spPr bwMode="auto">
          <a:xfrm>
            <a:off x="-152400" y="152400"/>
            <a:ext cx="114093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1200"/>
              <a:t>|</a:t>
            </a:r>
          </a:p>
        </p:txBody>
      </p:sp>
      <p:sp>
        <p:nvSpPr>
          <p:cNvPr id="44044" name="Text Box 12">
            <a:extLst>
              <a:ext uri="{FF2B5EF4-FFF2-40B4-BE49-F238E27FC236}">
                <a16:creationId xmlns:a16="http://schemas.microsoft.com/office/drawing/2014/main" id="{B01B8365-DCE5-4176-82A6-66A3F7161720}"/>
              </a:ext>
            </a:extLst>
          </p:cNvPr>
          <p:cNvSpPr txBox="1">
            <a:spLocks noChangeArrowheads="1"/>
          </p:cNvSpPr>
          <p:nvPr/>
        </p:nvSpPr>
        <p:spPr bwMode="auto">
          <a:xfrm>
            <a:off x="-152400" y="152400"/>
            <a:ext cx="114093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1200"/>
              <a:t>|</a:t>
            </a:r>
          </a:p>
        </p:txBody>
      </p:sp>
      <p:pic>
        <p:nvPicPr>
          <p:cNvPr id="44048" name="Picture 16" descr="impu01tb02">
            <a:extLst>
              <a:ext uri="{FF2B5EF4-FFF2-40B4-BE49-F238E27FC236}">
                <a16:creationId xmlns:a16="http://schemas.microsoft.com/office/drawing/2014/main" id="{7B2ADFA4-AEB1-459F-A9D0-BA0EBA320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9036496" cy="6802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7A63AA0E-5072-43A1-945E-7DB00BCAB5CC}"/>
              </a:ext>
            </a:extLst>
          </p:cNvPr>
          <p:cNvSpPr>
            <a:spLocks noGrp="1"/>
          </p:cNvSpPr>
          <p:nvPr>
            <p:ph type="sldNum" sz="quarter" idx="12"/>
          </p:nvPr>
        </p:nvSpPr>
        <p:spPr/>
        <p:txBody>
          <a:bodyPr/>
          <a:lstStyle/>
          <a:p>
            <a:fld id="{AF252AE4-FD45-4D58-AAB8-45BA4F2F3AD3}" type="slidenum">
              <a:rPr lang="ar-SA" altLang="ko-KR"/>
              <a:pPr/>
              <a:t>14</a:t>
            </a:fld>
            <a:endParaRPr lang="en-US" altLang="ko-KR"/>
          </a:p>
        </p:txBody>
      </p:sp>
      <p:pic>
        <p:nvPicPr>
          <p:cNvPr id="74758" name="Picture 6" descr="itb01-01">
            <a:extLst>
              <a:ext uri="{FF2B5EF4-FFF2-40B4-BE49-F238E27FC236}">
                <a16:creationId xmlns:a16="http://schemas.microsoft.com/office/drawing/2014/main" id="{068D9B7B-6D18-4F9F-9111-6301F8195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7" y="33337"/>
            <a:ext cx="9152197" cy="6672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91FE6E83-AA1A-4EB1-BF94-33CCD0314D9C}"/>
              </a:ext>
            </a:extLst>
          </p:cNvPr>
          <p:cNvSpPr>
            <a:spLocks noGrp="1"/>
          </p:cNvSpPr>
          <p:nvPr>
            <p:ph type="ftr" sz="quarter" idx="11"/>
          </p:nvPr>
        </p:nvSpPr>
        <p:spPr>
          <a:xfrm>
            <a:off x="685800" y="6367463"/>
            <a:ext cx="7772400" cy="457200"/>
          </a:xfrm>
        </p:spPr>
        <p:txBody>
          <a:bodyPr/>
          <a:lstStyle/>
          <a:p>
            <a:r>
              <a:rPr lang="en-US" altLang="ko-KR" dirty="0"/>
              <a:t>Chapter 1  Introduction to the Microprocessor and Computer</a:t>
            </a:r>
          </a:p>
        </p:txBody>
      </p:sp>
      <p:sp>
        <p:nvSpPr>
          <p:cNvPr id="5" name="Slide Number Placeholder 5">
            <a:extLst>
              <a:ext uri="{FF2B5EF4-FFF2-40B4-BE49-F238E27FC236}">
                <a16:creationId xmlns:a16="http://schemas.microsoft.com/office/drawing/2014/main" id="{29F27E75-2FF1-4A46-8EC8-15CA59D837B9}"/>
              </a:ext>
            </a:extLst>
          </p:cNvPr>
          <p:cNvSpPr>
            <a:spLocks noGrp="1"/>
          </p:cNvSpPr>
          <p:nvPr>
            <p:ph type="sldNum" sz="quarter" idx="12"/>
          </p:nvPr>
        </p:nvSpPr>
        <p:spPr/>
        <p:txBody>
          <a:bodyPr/>
          <a:lstStyle/>
          <a:p>
            <a:fld id="{98E6275F-F5CA-4D6C-A55A-FD39C0A4CCEE}" type="slidenum">
              <a:rPr lang="ar-SA" altLang="ko-KR"/>
              <a:pPr/>
              <a:t>15</a:t>
            </a:fld>
            <a:endParaRPr lang="en-US" altLang="ko-KR"/>
          </a:p>
        </p:txBody>
      </p:sp>
      <p:sp>
        <p:nvSpPr>
          <p:cNvPr id="55298" name="Rectangle 2">
            <a:extLst>
              <a:ext uri="{FF2B5EF4-FFF2-40B4-BE49-F238E27FC236}">
                <a16:creationId xmlns:a16="http://schemas.microsoft.com/office/drawing/2014/main" id="{93282B61-D8CE-4F9C-8388-93BD03155FCB}"/>
              </a:ext>
            </a:extLst>
          </p:cNvPr>
          <p:cNvSpPr>
            <a:spLocks noGrp="1" noChangeArrowheads="1"/>
          </p:cNvSpPr>
          <p:nvPr>
            <p:ph type="title"/>
          </p:nvPr>
        </p:nvSpPr>
        <p:spPr>
          <a:xfrm>
            <a:off x="685800" y="381000"/>
            <a:ext cx="7772400" cy="603250"/>
          </a:xfrm>
        </p:spPr>
        <p:txBody>
          <a:bodyPr/>
          <a:lstStyle/>
          <a:p>
            <a:r>
              <a:rPr lang="en-US" altLang="ko-KR">
                <a:latin typeface="Times New Roman" panose="02020603050405020304" pitchFamily="18" charset="0"/>
              </a:rPr>
              <a:t>8086  </a:t>
            </a:r>
            <a:r>
              <a:rPr lang="en-US" altLang="ko-KR" sz="3200">
                <a:latin typeface="Times New Roman" panose="02020603050405020304" pitchFamily="18" charset="0"/>
              </a:rPr>
              <a:t>(1978)</a:t>
            </a:r>
          </a:p>
        </p:txBody>
      </p:sp>
      <p:sp>
        <p:nvSpPr>
          <p:cNvPr id="55299" name="Rectangle 3">
            <a:extLst>
              <a:ext uri="{FF2B5EF4-FFF2-40B4-BE49-F238E27FC236}">
                <a16:creationId xmlns:a16="http://schemas.microsoft.com/office/drawing/2014/main" id="{8C7A59E7-4D20-431E-94EB-EA715263BD7B}"/>
              </a:ext>
            </a:extLst>
          </p:cNvPr>
          <p:cNvSpPr>
            <a:spLocks noGrp="1" noChangeArrowheads="1"/>
          </p:cNvSpPr>
          <p:nvPr>
            <p:ph type="body" idx="1"/>
          </p:nvPr>
        </p:nvSpPr>
        <p:spPr>
          <a:xfrm>
            <a:off x="457200" y="914400"/>
            <a:ext cx="8305800" cy="5562600"/>
          </a:xfrm>
        </p:spPr>
        <p:txBody>
          <a:bodyPr/>
          <a:lstStyle/>
          <a:p>
            <a:pPr>
              <a:lnSpc>
                <a:spcPct val="90000"/>
              </a:lnSpc>
            </a:pPr>
            <a:r>
              <a:rPr lang="en-US" altLang="ko-KR" sz="2800">
                <a:latin typeface="Times New Roman" panose="02020603050405020304" pitchFamily="18" charset="0"/>
              </a:rPr>
              <a:t>20-bit address bus : 1M byte(1024Kbytes) memory</a:t>
            </a:r>
          </a:p>
          <a:p>
            <a:pPr>
              <a:lnSpc>
                <a:spcPct val="90000"/>
              </a:lnSpc>
            </a:pPr>
            <a:r>
              <a:rPr lang="en-US" altLang="ko-KR" sz="2800">
                <a:latin typeface="Times New Roman" panose="02020603050405020304" pitchFamily="18" charset="0"/>
              </a:rPr>
              <a:t>instruction : over 20,000 variation</a:t>
            </a:r>
          </a:p>
          <a:p>
            <a:pPr lvl="1">
              <a:lnSpc>
                <a:spcPct val="90000"/>
              </a:lnSpc>
            </a:pPr>
            <a:r>
              <a:rPr lang="en-US" altLang="ko-KR" sz="2400">
                <a:latin typeface="Times New Roman" panose="02020603050405020304" pitchFamily="18" charset="0"/>
              </a:rPr>
              <a:t>4004 : 45,   8085 : 246</a:t>
            </a:r>
          </a:p>
          <a:p>
            <a:pPr>
              <a:lnSpc>
                <a:spcPct val="90000"/>
              </a:lnSpc>
            </a:pPr>
            <a:r>
              <a:rPr lang="en-US" altLang="ko-KR" sz="2800">
                <a:latin typeface="Times New Roman" panose="02020603050405020304" pitchFamily="18" charset="0"/>
              </a:rPr>
              <a:t>A separate BIU and EU</a:t>
            </a:r>
          </a:p>
          <a:p>
            <a:pPr lvl="1">
              <a:lnSpc>
                <a:spcPct val="90000"/>
              </a:lnSpc>
            </a:pPr>
            <a:r>
              <a:rPr lang="en-US" altLang="ko-KR">
                <a:latin typeface="Times New Roman" panose="02020603050405020304" pitchFamily="18" charset="0"/>
              </a:rPr>
              <a:t> </a:t>
            </a:r>
            <a:r>
              <a:rPr lang="en-US" altLang="ko-KR" sz="2400">
                <a:latin typeface="Times New Roman" panose="02020603050405020304" pitchFamily="18" charset="0"/>
              </a:rPr>
              <a:t>Fetch and Execute instruction simultaneously</a:t>
            </a:r>
          </a:p>
          <a:p>
            <a:pPr>
              <a:lnSpc>
                <a:spcPct val="90000"/>
              </a:lnSpc>
            </a:pPr>
            <a:r>
              <a:rPr lang="en-US" altLang="ko-KR" sz="2800">
                <a:latin typeface="Times New Roman" panose="02020603050405020304" pitchFamily="18" charset="0"/>
              </a:rPr>
              <a:t>16-bit Internal processor registers</a:t>
            </a:r>
          </a:p>
          <a:p>
            <a:pPr lvl="1">
              <a:lnSpc>
                <a:spcPct val="90000"/>
              </a:lnSpc>
            </a:pPr>
            <a:r>
              <a:rPr lang="en-US" altLang="ko-KR" sz="2400">
                <a:latin typeface="Times New Roman" panose="02020603050405020304" pitchFamily="18" charset="0"/>
              </a:rPr>
              <a:t>with the ability to access the high and low 8 bits separately if desired</a:t>
            </a:r>
          </a:p>
          <a:p>
            <a:pPr>
              <a:lnSpc>
                <a:spcPct val="90000"/>
              </a:lnSpc>
            </a:pPr>
            <a:r>
              <a:rPr lang="en-US" altLang="ko-KR" sz="2800">
                <a:latin typeface="Times New Roman" panose="02020603050405020304" pitchFamily="18" charset="0"/>
              </a:rPr>
              <a:t>hardware multiply and divide built in</a:t>
            </a:r>
          </a:p>
          <a:p>
            <a:pPr>
              <a:lnSpc>
                <a:spcPct val="90000"/>
              </a:lnSpc>
            </a:pPr>
            <a:r>
              <a:rPr lang="en-US" altLang="ko-KR" sz="2800">
                <a:latin typeface="Times New Roman" panose="02020603050405020304" pitchFamily="18" charset="0"/>
              </a:rPr>
              <a:t>support for an external math coprocessor</a:t>
            </a:r>
          </a:p>
          <a:p>
            <a:pPr lvl="1">
              <a:lnSpc>
                <a:spcPct val="90000"/>
              </a:lnSpc>
            </a:pPr>
            <a:r>
              <a:rPr lang="en-US" altLang="ko-KR" sz="2400">
                <a:latin typeface="Times New Roman" panose="02020603050405020304" pitchFamily="18" charset="0"/>
              </a:rPr>
              <a:t>perform floating-point math operations as much as 100 times faster than the processor alone via software emulation</a:t>
            </a:r>
          </a:p>
        </p:txBody>
      </p:sp>
    </p:spTree>
  </p:cSld>
  <p:clrMapOvr>
    <a:masterClrMapping/>
  </p:clrMapOvr>
  <p:transition>
    <p:pull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41296D83-300B-4D94-99A9-A31D6D54AAA0}"/>
              </a:ext>
            </a:extLst>
          </p:cNvPr>
          <p:cNvSpPr>
            <a:spLocks noGrp="1"/>
          </p:cNvSpPr>
          <p:nvPr>
            <p:ph type="sldNum" sz="quarter" idx="12"/>
          </p:nvPr>
        </p:nvSpPr>
        <p:spPr/>
        <p:txBody>
          <a:bodyPr/>
          <a:lstStyle/>
          <a:p>
            <a:fld id="{1E113DDB-06EC-4193-9674-95EA6031913C}" type="slidenum">
              <a:rPr lang="ar-SA" altLang="ko-KR"/>
              <a:pPr/>
              <a:t>16</a:t>
            </a:fld>
            <a:endParaRPr lang="en-US" altLang="ko-KR"/>
          </a:p>
        </p:txBody>
      </p:sp>
      <p:pic>
        <p:nvPicPr>
          <p:cNvPr id="53252" name="Picture 4" descr="ifg01-01">
            <a:extLst>
              <a:ext uri="{FF2B5EF4-FFF2-40B4-BE49-F238E27FC236}">
                <a16:creationId xmlns:a16="http://schemas.microsoft.com/office/drawing/2014/main" id="{F71B339C-111E-4BF5-AA68-403EE3FC4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655FE23E-4BF0-4743-9FC9-38FA4F784543}"/>
              </a:ext>
            </a:extLst>
          </p:cNvPr>
          <p:cNvSpPr>
            <a:spLocks noGrp="1"/>
          </p:cNvSpPr>
          <p:nvPr>
            <p:ph type="ftr" sz="quarter" idx="11"/>
          </p:nvPr>
        </p:nvSpPr>
        <p:spPr>
          <a:xfrm>
            <a:off x="539552" y="6367463"/>
            <a:ext cx="8208911" cy="457200"/>
          </a:xfrm>
        </p:spPr>
        <p:txBody>
          <a:bodyPr/>
          <a:lstStyle/>
          <a:p>
            <a:r>
              <a:rPr lang="en-US" altLang="ko-KR" dirty="0"/>
              <a:t>Chapter 1  Introduction to the Microprocessor and Computer</a:t>
            </a:r>
          </a:p>
        </p:txBody>
      </p:sp>
      <p:sp>
        <p:nvSpPr>
          <p:cNvPr id="4" name="Slide Number Placeholder 4">
            <a:extLst>
              <a:ext uri="{FF2B5EF4-FFF2-40B4-BE49-F238E27FC236}">
                <a16:creationId xmlns:a16="http://schemas.microsoft.com/office/drawing/2014/main" id="{EC4E6F41-8B85-47F7-82C4-DD1F110D5884}"/>
              </a:ext>
            </a:extLst>
          </p:cNvPr>
          <p:cNvSpPr>
            <a:spLocks noGrp="1"/>
          </p:cNvSpPr>
          <p:nvPr>
            <p:ph type="sldNum" sz="quarter" idx="12"/>
          </p:nvPr>
        </p:nvSpPr>
        <p:spPr/>
        <p:txBody>
          <a:bodyPr/>
          <a:lstStyle/>
          <a:p>
            <a:fld id="{4AF3E81A-42CE-4CAF-AB4F-4771624DE072}" type="slidenum">
              <a:rPr lang="ar-SA" altLang="ko-KR"/>
              <a:pPr/>
              <a:t>17</a:t>
            </a:fld>
            <a:endParaRPr lang="en-US" altLang="ko-KR"/>
          </a:p>
        </p:txBody>
      </p:sp>
      <p:pic>
        <p:nvPicPr>
          <p:cNvPr id="62470" name="Picture 6" descr="ifg01-02">
            <a:extLst>
              <a:ext uri="{FF2B5EF4-FFF2-40B4-BE49-F238E27FC236}">
                <a16:creationId xmlns:a16="http://schemas.microsoft.com/office/drawing/2014/main" id="{8032601F-73B1-4585-A557-906C6401C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80728"/>
            <a:ext cx="9036496" cy="46961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8724AE49-A56E-4732-9304-D69AFBB8A514}"/>
              </a:ext>
            </a:extLst>
          </p:cNvPr>
          <p:cNvSpPr>
            <a:spLocks noGrp="1"/>
          </p:cNvSpPr>
          <p:nvPr>
            <p:ph type="ftr" sz="quarter" idx="11"/>
          </p:nvPr>
        </p:nvSpPr>
        <p:spPr>
          <a:xfrm>
            <a:off x="685800" y="6367463"/>
            <a:ext cx="8206679" cy="457200"/>
          </a:xfrm>
        </p:spPr>
        <p:txBody>
          <a:bodyPr/>
          <a:lstStyle/>
          <a:p>
            <a:r>
              <a:rPr lang="en-US" altLang="ko-KR" dirty="0"/>
              <a:t>Chapter 1  Introduction to the Microprocessor and Computer</a:t>
            </a:r>
          </a:p>
        </p:txBody>
      </p:sp>
      <p:sp>
        <p:nvSpPr>
          <p:cNvPr id="5" name="Slide Number Placeholder 5">
            <a:extLst>
              <a:ext uri="{FF2B5EF4-FFF2-40B4-BE49-F238E27FC236}">
                <a16:creationId xmlns:a16="http://schemas.microsoft.com/office/drawing/2014/main" id="{2835EBCD-6106-4382-9728-9A12DD2C8089}"/>
              </a:ext>
            </a:extLst>
          </p:cNvPr>
          <p:cNvSpPr>
            <a:spLocks noGrp="1"/>
          </p:cNvSpPr>
          <p:nvPr>
            <p:ph type="sldNum" sz="quarter" idx="12"/>
          </p:nvPr>
        </p:nvSpPr>
        <p:spPr/>
        <p:txBody>
          <a:bodyPr/>
          <a:lstStyle/>
          <a:p>
            <a:fld id="{9A1BDB44-30E6-4200-8D39-1C7DE39887AE}" type="slidenum">
              <a:rPr lang="ar-SA" altLang="ko-KR"/>
              <a:pPr/>
              <a:t>18</a:t>
            </a:fld>
            <a:endParaRPr lang="en-US" altLang="ko-KR"/>
          </a:p>
        </p:txBody>
      </p:sp>
      <p:sp>
        <p:nvSpPr>
          <p:cNvPr id="56322" name="Rectangle 2">
            <a:extLst>
              <a:ext uri="{FF2B5EF4-FFF2-40B4-BE49-F238E27FC236}">
                <a16:creationId xmlns:a16="http://schemas.microsoft.com/office/drawing/2014/main" id="{82BB7D2D-4F21-4471-AC7E-F4591975AD51}"/>
              </a:ext>
            </a:extLst>
          </p:cNvPr>
          <p:cNvSpPr>
            <a:spLocks noGrp="1" noChangeArrowheads="1"/>
          </p:cNvSpPr>
          <p:nvPr>
            <p:ph type="title"/>
          </p:nvPr>
        </p:nvSpPr>
        <p:spPr>
          <a:xfrm>
            <a:off x="685800" y="768350"/>
            <a:ext cx="7772400" cy="679450"/>
          </a:xfrm>
        </p:spPr>
        <p:txBody>
          <a:bodyPr/>
          <a:lstStyle/>
          <a:p>
            <a:r>
              <a:rPr lang="en-US" altLang="ko-KR">
                <a:latin typeface="Times New Roman" panose="02020603050405020304" pitchFamily="18" charset="0"/>
              </a:rPr>
              <a:t>8088</a:t>
            </a:r>
          </a:p>
        </p:txBody>
      </p:sp>
      <p:sp>
        <p:nvSpPr>
          <p:cNvPr id="56323" name="Rectangle 3">
            <a:extLst>
              <a:ext uri="{FF2B5EF4-FFF2-40B4-BE49-F238E27FC236}">
                <a16:creationId xmlns:a16="http://schemas.microsoft.com/office/drawing/2014/main" id="{372F3FCE-66FB-4291-A380-643C4F2DDD05}"/>
              </a:ext>
            </a:extLst>
          </p:cNvPr>
          <p:cNvSpPr>
            <a:spLocks noGrp="1" noChangeArrowheads="1"/>
          </p:cNvSpPr>
          <p:nvPr>
            <p:ph type="body" idx="1"/>
          </p:nvPr>
        </p:nvSpPr>
        <p:spPr>
          <a:xfrm>
            <a:off x="685800" y="1524000"/>
            <a:ext cx="7772400" cy="4572000"/>
          </a:xfrm>
        </p:spPr>
        <p:txBody>
          <a:bodyPr/>
          <a:lstStyle/>
          <a:p>
            <a:r>
              <a:rPr lang="en-US" altLang="ko-KR">
                <a:latin typeface="Times New Roman" panose="02020603050405020304" pitchFamily="18" charset="0"/>
              </a:rPr>
              <a:t>8086(1978) : 16-bit data bus</a:t>
            </a:r>
          </a:p>
          <a:p>
            <a:pPr lvl="1"/>
            <a:r>
              <a:rPr lang="en-US" altLang="ko-KR" sz="2400">
                <a:latin typeface="Times New Roman" panose="02020603050405020304" pitchFamily="18" charset="0"/>
              </a:rPr>
              <a:t>requirement of two separate 8-bit memory banks to supply its 16-bit data bus</a:t>
            </a:r>
          </a:p>
          <a:p>
            <a:pPr lvl="1"/>
            <a:r>
              <a:rPr lang="en-US" altLang="ko-KR" sz="2400">
                <a:latin typeface="Times New Roman" panose="02020603050405020304" pitchFamily="18" charset="0"/>
              </a:rPr>
              <a:t>quite expensive memory chip at the time</a:t>
            </a:r>
          </a:p>
          <a:p>
            <a:r>
              <a:rPr lang="en-US" altLang="ko-KR">
                <a:latin typeface="Times New Roman" panose="02020603050405020304" pitchFamily="18" charset="0"/>
              </a:rPr>
              <a:t>8088(1979) : external 8-bit data bus</a:t>
            </a:r>
          </a:p>
          <a:p>
            <a:r>
              <a:rPr lang="en-US" altLang="ko-KR">
                <a:latin typeface="Times New Roman" panose="02020603050405020304" pitchFamily="18" charset="0"/>
              </a:rPr>
              <a:t>IBM announced the PC : 1981.8 </a:t>
            </a:r>
          </a:p>
          <a:p>
            <a:pPr lvl="1"/>
            <a:r>
              <a:rPr lang="en-US" altLang="ko-KR">
                <a:latin typeface="Times New Roman" panose="02020603050405020304" pitchFamily="18" charset="0"/>
              </a:rPr>
              <a:t>8088, 16K memory(expandable 64K), 4.77MHz(clock speed)</a:t>
            </a:r>
          </a:p>
          <a:p>
            <a:pPr lvl="1"/>
            <a:r>
              <a:rPr lang="en-US" altLang="ko-KR">
                <a:latin typeface="Times New Roman" panose="02020603050405020304" pitchFamily="18" charset="0"/>
              </a:rPr>
              <a:t>PC standard</a:t>
            </a:r>
          </a:p>
        </p:txBody>
      </p:sp>
    </p:spTree>
  </p:cSld>
  <p:clrMapOvr>
    <a:masterClrMapping/>
  </p:clrMapOvr>
  <p:transition>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6CCD0C70-0B24-4222-A9B0-8D5FE188E29D}"/>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17886D69-1894-4F37-8D00-34801BF8D704}"/>
              </a:ext>
            </a:extLst>
          </p:cNvPr>
          <p:cNvSpPr>
            <a:spLocks noGrp="1"/>
          </p:cNvSpPr>
          <p:nvPr>
            <p:ph type="sldNum" sz="quarter" idx="12"/>
          </p:nvPr>
        </p:nvSpPr>
        <p:spPr/>
        <p:txBody>
          <a:bodyPr/>
          <a:lstStyle/>
          <a:p>
            <a:fld id="{F119AD67-0FEC-44DA-9A05-6D18C214DF0A}" type="slidenum">
              <a:rPr lang="ar-SA" altLang="ko-KR"/>
              <a:pPr/>
              <a:t>19</a:t>
            </a:fld>
            <a:endParaRPr lang="en-US" altLang="ko-KR"/>
          </a:p>
        </p:txBody>
      </p:sp>
      <p:sp>
        <p:nvSpPr>
          <p:cNvPr id="57346" name="Rectangle 2">
            <a:extLst>
              <a:ext uri="{FF2B5EF4-FFF2-40B4-BE49-F238E27FC236}">
                <a16:creationId xmlns:a16="http://schemas.microsoft.com/office/drawing/2014/main" id="{D6B2BFBC-BE1C-4631-B7F3-D6FFF59DCD4E}"/>
              </a:ext>
            </a:extLst>
          </p:cNvPr>
          <p:cNvSpPr>
            <a:spLocks noGrp="1" noChangeArrowheads="1"/>
          </p:cNvSpPr>
          <p:nvPr>
            <p:ph type="title"/>
          </p:nvPr>
        </p:nvSpPr>
        <p:spPr>
          <a:xfrm>
            <a:off x="685800" y="768350"/>
            <a:ext cx="7772400" cy="679450"/>
          </a:xfrm>
        </p:spPr>
        <p:txBody>
          <a:bodyPr/>
          <a:lstStyle/>
          <a:p>
            <a:r>
              <a:rPr lang="en-US" altLang="ko-KR">
                <a:latin typeface="Times New Roman" panose="02020603050405020304" pitchFamily="18" charset="0"/>
              </a:rPr>
              <a:t>80186/80188</a:t>
            </a:r>
          </a:p>
        </p:txBody>
      </p:sp>
      <p:sp>
        <p:nvSpPr>
          <p:cNvPr id="57347" name="Rectangle 3">
            <a:extLst>
              <a:ext uri="{FF2B5EF4-FFF2-40B4-BE49-F238E27FC236}">
                <a16:creationId xmlns:a16="http://schemas.microsoft.com/office/drawing/2014/main" id="{72B11AE2-E1A5-4999-AD6E-1447EB8995C7}"/>
              </a:ext>
            </a:extLst>
          </p:cNvPr>
          <p:cNvSpPr>
            <a:spLocks noGrp="1" noChangeArrowheads="1"/>
          </p:cNvSpPr>
          <p:nvPr>
            <p:ph type="body" idx="1"/>
          </p:nvPr>
        </p:nvSpPr>
        <p:spPr>
          <a:xfrm>
            <a:off x="685800" y="1600200"/>
            <a:ext cx="7772400" cy="4495800"/>
          </a:xfrm>
        </p:spPr>
        <p:txBody>
          <a:bodyPr/>
          <a:lstStyle/>
          <a:p>
            <a:pPr>
              <a:lnSpc>
                <a:spcPct val="90000"/>
              </a:lnSpc>
            </a:pPr>
            <a:r>
              <a:rPr lang="en-US" altLang="ko-KR">
                <a:latin typeface="Times New Roman" panose="02020603050405020304" pitchFamily="18" charset="0"/>
              </a:rPr>
              <a:t>High-Integration CPUs</a:t>
            </a:r>
            <a:endParaRPr lang="en-US" altLang="ko-KR" sz="2400">
              <a:latin typeface="Times New Roman" panose="02020603050405020304" pitchFamily="18" charset="0"/>
            </a:endParaRPr>
          </a:p>
          <a:p>
            <a:pPr lvl="1">
              <a:lnSpc>
                <a:spcPct val="90000"/>
              </a:lnSpc>
            </a:pPr>
            <a:r>
              <a:rPr lang="en-US" altLang="ko-KR">
                <a:latin typeface="Times New Roman" panose="02020603050405020304" pitchFamily="18" charset="0"/>
              </a:rPr>
              <a:t>schematic diagram for IBM’s original PC</a:t>
            </a:r>
          </a:p>
          <a:p>
            <a:pPr lvl="2">
              <a:lnSpc>
                <a:spcPct val="90000"/>
              </a:lnSpc>
            </a:pPr>
            <a:r>
              <a:rPr lang="en-US" altLang="ko-KR">
                <a:latin typeface="Times New Roman" panose="02020603050405020304" pitchFamily="18" charset="0"/>
              </a:rPr>
              <a:t>8088 microprocessor</a:t>
            </a:r>
          </a:p>
          <a:p>
            <a:pPr lvl="2">
              <a:lnSpc>
                <a:spcPct val="90000"/>
              </a:lnSpc>
            </a:pPr>
            <a:r>
              <a:rPr lang="en-US" altLang="ko-KR">
                <a:latin typeface="Times New Roman" panose="02020603050405020304" pitchFamily="18" charset="0"/>
              </a:rPr>
              <a:t>several additional chips are required</a:t>
            </a:r>
          </a:p>
          <a:p>
            <a:pPr lvl="1">
              <a:lnSpc>
                <a:spcPct val="90000"/>
              </a:lnSpc>
            </a:pPr>
            <a:r>
              <a:rPr lang="en-US" altLang="ko-KR">
                <a:latin typeface="Times New Roman" panose="02020603050405020304" pitchFamily="18" charset="0"/>
              </a:rPr>
              <a:t>80186 = 8086 + several additional chips</a:t>
            </a:r>
          </a:p>
          <a:p>
            <a:pPr lvl="2">
              <a:lnSpc>
                <a:spcPct val="90000"/>
              </a:lnSpc>
            </a:pPr>
            <a:r>
              <a:rPr lang="en-US" altLang="ko-KR">
                <a:latin typeface="Times New Roman" panose="02020603050405020304" pitchFamily="18" charset="0"/>
              </a:rPr>
              <a:t>added 9 new instructions</a:t>
            </a:r>
          </a:p>
          <a:p>
            <a:pPr lvl="2">
              <a:lnSpc>
                <a:spcPct val="90000"/>
              </a:lnSpc>
            </a:pPr>
            <a:r>
              <a:rPr lang="en-US" altLang="ko-KR">
                <a:latin typeface="Times New Roman" panose="02020603050405020304" pitchFamily="18" charset="0"/>
              </a:rPr>
              <a:t>clock generator</a:t>
            </a:r>
          </a:p>
          <a:p>
            <a:pPr lvl="2">
              <a:lnSpc>
                <a:spcPct val="90000"/>
              </a:lnSpc>
            </a:pPr>
            <a:r>
              <a:rPr lang="en-US" altLang="ko-KR">
                <a:latin typeface="Times New Roman" panose="02020603050405020304" pitchFamily="18" charset="0"/>
              </a:rPr>
              <a:t>programmable timer</a:t>
            </a:r>
          </a:p>
          <a:p>
            <a:pPr lvl="2">
              <a:lnSpc>
                <a:spcPct val="90000"/>
              </a:lnSpc>
            </a:pPr>
            <a:r>
              <a:rPr lang="en-US" altLang="ko-KR">
                <a:latin typeface="Times New Roman" panose="02020603050405020304" pitchFamily="18" charset="0"/>
              </a:rPr>
              <a:t>programmable interrupt controller</a:t>
            </a:r>
          </a:p>
          <a:p>
            <a:pPr lvl="2">
              <a:lnSpc>
                <a:spcPct val="90000"/>
              </a:lnSpc>
            </a:pPr>
            <a:r>
              <a:rPr lang="en-US" altLang="ko-KR">
                <a:latin typeface="Times New Roman" panose="02020603050405020304" pitchFamily="18" charset="0"/>
              </a:rPr>
              <a:t>circuitry to select the I/O devices</a:t>
            </a:r>
          </a:p>
        </p:txBody>
      </p:sp>
    </p:spTree>
  </p:cSld>
  <p:clrMapOvr>
    <a:masterClrMapping/>
  </p:clrMapOvr>
  <p:transition>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E657E8E0-E4D8-44CB-8147-0B8E696C848C}"/>
              </a:ext>
            </a:extLst>
          </p:cNvPr>
          <p:cNvSpPr>
            <a:spLocks noGrp="1"/>
          </p:cNvSpPr>
          <p:nvPr>
            <p:ph type="ftr" sz="quarter" idx="11"/>
          </p:nvPr>
        </p:nvSpPr>
        <p:spPr>
          <a:xfrm>
            <a:off x="762000" y="6367463"/>
            <a:ext cx="7696200" cy="457200"/>
          </a:xfrm>
        </p:spPr>
        <p:txBody>
          <a:bodyPr/>
          <a:lstStyle/>
          <a:p>
            <a:r>
              <a:rPr lang="en-US" altLang="ko-KR" dirty="0"/>
              <a:t>Chapter 1  Introduction to the Microprocessor and Computer</a:t>
            </a:r>
          </a:p>
        </p:txBody>
      </p:sp>
      <p:sp>
        <p:nvSpPr>
          <p:cNvPr id="5" name="Slide Number Placeholder 5">
            <a:extLst>
              <a:ext uri="{FF2B5EF4-FFF2-40B4-BE49-F238E27FC236}">
                <a16:creationId xmlns:a16="http://schemas.microsoft.com/office/drawing/2014/main" id="{B6EEA182-44EA-4AD5-B09A-FC2F0294DED6}"/>
              </a:ext>
            </a:extLst>
          </p:cNvPr>
          <p:cNvSpPr>
            <a:spLocks noGrp="1"/>
          </p:cNvSpPr>
          <p:nvPr>
            <p:ph type="sldNum" sz="quarter" idx="12"/>
          </p:nvPr>
        </p:nvSpPr>
        <p:spPr/>
        <p:txBody>
          <a:bodyPr/>
          <a:lstStyle/>
          <a:p>
            <a:fld id="{914C3990-AA0A-43ED-8695-F1468DB29A72}" type="slidenum">
              <a:rPr lang="ar-SA" altLang="ko-KR"/>
              <a:pPr/>
              <a:t>2</a:t>
            </a:fld>
            <a:endParaRPr lang="en-US" altLang="ko-KR" dirty="0"/>
          </a:p>
        </p:txBody>
      </p:sp>
      <p:sp>
        <p:nvSpPr>
          <p:cNvPr id="132098" name="Rectangle 2">
            <a:extLst>
              <a:ext uri="{FF2B5EF4-FFF2-40B4-BE49-F238E27FC236}">
                <a16:creationId xmlns:a16="http://schemas.microsoft.com/office/drawing/2014/main" id="{C1F10DCF-CE24-4227-ACB6-6C98541DE03C}"/>
              </a:ext>
            </a:extLst>
          </p:cNvPr>
          <p:cNvSpPr>
            <a:spLocks noGrp="1" noChangeArrowheads="1"/>
          </p:cNvSpPr>
          <p:nvPr>
            <p:ph type="title"/>
          </p:nvPr>
        </p:nvSpPr>
        <p:spPr>
          <a:xfrm>
            <a:off x="762000" y="228600"/>
            <a:ext cx="7696200" cy="762000"/>
          </a:xfrm>
        </p:spPr>
        <p:txBody>
          <a:bodyPr/>
          <a:lstStyle/>
          <a:p>
            <a:r>
              <a:rPr lang="en-US" altLang="ko-KR" sz="3600" dirty="0">
                <a:latin typeface="Times New Roman" panose="02020603050405020304" pitchFamily="18" charset="0"/>
              </a:rPr>
              <a:t>Chapter</a:t>
            </a:r>
          </a:p>
        </p:txBody>
      </p:sp>
      <p:sp>
        <p:nvSpPr>
          <p:cNvPr id="132099" name="Rectangle 3">
            <a:extLst>
              <a:ext uri="{FF2B5EF4-FFF2-40B4-BE49-F238E27FC236}">
                <a16:creationId xmlns:a16="http://schemas.microsoft.com/office/drawing/2014/main" id="{2A6DBA7F-0AEE-409C-9C51-7A54A3E893D3}"/>
              </a:ext>
            </a:extLst>
          </p:cNvPr>
          <p:cNvSpPr>
            <a:spLocks noGrp="1" noChangeArrowheads="1"/>
          </p:cNvSpPr>
          <p:nvPr>
            <p:ph type="body" idx="1"/>
          </p:nvPr>
        </p:nvSpPr>
        <p:spPr>
          <a:xfrm>
            <a:off x="152400" y="914400"/>
            <a:ext cx="8839200" cy="5562600"/>
          </a:xfrm>
        </p:spPr>
        <p:txBody>
          <a:bodyPr/>
          <a:lstStyle/>
          <a:p>
            <a:r>
              <a:rPr lang="en-US" altLang="ko-KR" sz="2800" dirty="0">
                <a:latin typeface="Times New Roman" panose="02020603050405020304" pitchFamily="18" charset="0"/>
              </a:rPr>
              <a:t>1. Introduction to the Microprocessor &amp; Computer</a:t>
            </a:r>
          </a:p>
          <a:p>
            <a:pPr lvl="1"/>
            <a:r>
              <a:rPr lang="en-US" altLang="ko-KR" sz="2400" dirty="0">
                <a:latin typeface="Times New Roman" panose="02020603050405020304" pitchFamily="18" charset="0"/>
              </a:rPr>
              <a:t>history, operation, methods used to store data in </a:t>
            </a:r>
            <a:r>
              <a:rPr lang="en-US" altLang="ko-KR" sz="2400" dirty="0">
                <a:latin typeface="Times New Roman" panose="02020603050405020304" pitchFamily="18" charset="0"/>
                <a:sym typeface="Symbol" panose="05050102010706020507" pitchFamily="18" charset="2"/>
              </a:rPr>
              <a:t></a:t>
            </a:r>
            <a:r>
              <a:rPr lang="en-US" altLang="ko-KR" sz="2400" dirty="0">
                <a:latin typeface="Times New Roman" panose="02020603050405020304" pitchFamily="18" charset="0"/>
              </a:rPr>
              <a:t> based system</a:t>
            </a:r>
          </a:p>
          <a:p>
            <a:r>
              <a:rPr lang="en-US" altLang="ko-KR" sz="2800" dirty="0">
                <a:latin typeface="Times New Roman" panose="02020603050405020304" pitchFamily="18" charset="0"/>
              </a:rPr>
              <a:t>2. The Microprocessor and its Architecture</a:t>
            </a:r>
          </a:p>
          <a:p>
            <a:pPr lvl="1"/>
            <a:r>
              <a:rPr lang="en-US" altLang="ko-KR" sz="2400" dirty="0">
                <a:latin typeface="Times New Roman" panose="02020603050405020304" pitchFamily="18" charset="0"/>
              </a:rPr>
              <a:t>programming model</a:t>
            </a:r>
          </a:p>
          <a:p>
            <a:r>
              <a:rPr lang="en-US" altLang="ko-KR" sz="2800" dirty="0">
                <a:latin typeface="Times New Roman" panose="02020603050405020304" pitchFamily="18" charset="0"/>
              </a:rPr>
              <a:t>3. Addressing Modes    4. Data Movement Instructions</a:t>
            </a:r>
          </a:p>
          <a:p>
            <a:r>
              <a:rPr lang="en-US" altLang="ko-KR" sz="2800" dirty="0">
                <a:latin typeface="Times New Roman" panose="02020603050405020304" pitchFamily="18" charset="0"/>
              </a:rPr>
              <a:t>5. Arithmetic and Logic Instructions</a:t>
            </a:r>
          </a:p>
          <a:p>
            <a:r>
              <a:rPr lang="en-US" altLang="ko-KR" sz="2800" dirty="0">
                <a:latin typeface="Times New Roman" panose="02020603050405020304" pitchFamily="18" charset="0"/>
              </a:rPr>
              <a:t>6. Program Control Instructions</a:t>
            </a:r>
          </a:p>
          <a:p>
            <a:r>
              <a:rPr lang="en-US" altLang="ko-KR" sz="2800" dirty="0">
                <a:latin typeface="Times New Roman" panose="02020603050405020304" pitchFamily="18" charset="0"/>
              </a:rPr>
              <a:t>7. Programming the Microprocessor</a:t>
            </a:r>
          </a:p>
          <a:p>
            <a:pPr lvl="1"/>
            <a:r>
              <a:rPr lang="en-US" altLang="ko-KR" sz="2400" dirty="0">
                <a:latin typeface="Times New Roman" panose="02020603050405020304" pitchFamily="18" charset="0"/>
              </a:rPr>
              <a:t>application using assembler program</a:t>
            </a:r>
          </a:p>
          <a:p>
            <a:r>
              <a:rPr lang="en-US" altLang="ko-KR" sz="2800" dirty="0">
                <a:latin typeface="Times New Roman" panose="02020603050405020304" pitchFamily="18" charset="0"/>
              </a:rPr>
              <a:t>8. Using Assembly Languages</a:t>
            </a:r>
          </a:p>
          <a:p>
            <a:pPr lvl="1"/>
            <a:r>
              <a:rPr lang="en-US" altLang="ko-KR" sz="2400" dirty="0">
                <a:latin typeface="Times New Roman" panose="02020603050405020304" pitchFamily="18" charset="0"/>
              </a:rPr>
              <a:t>use of C/C++ with in-line assembler</a:t>
            </a:r>
          </a:p>
        </p:txBody>
      </p:sp>
    </p:spTree>
  </p:cSld>
  <p:clrMapOvr>
    <a:masterClrMapping/>
  </p:clrMapOvr>
  <p:transition>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89FD4796-67D8-4489-860B-26D51D6F5A49}"/>
              </a:ext>
            </a:extLst>
          </p:cNvPr>
          <p:cNvSpPr>
            <a:spLocks noGrp="1"/>
          </p:cNvSpPr>
          <p:nvPr>
            <p:ph type="sldNum" sz="quarter" idx="12"/>
          </p:nvPr>
        </p:nvSpPr>
        <p:spPr/>
        <p:txBody>
          <a:bodyPr/>
          <a:lstStyle/>
          <a:p>
            <a:fld id="{21F7A885-EAA0-4D93-810C-12C2520806F7}" type="slidenum">
              <a:rPr lang="ar-SA" altLang="ko-KR"/>
              <a:pPr/>
              <a:t>20</a:t>
            </a:fld>
            <a:endParaRPr lang="en-US" altLang="ko-KR"/>
          </a:p>
        </p:txBody>
      </p:sp>
      <p:pic>
        <p:nvPicPr>
          <p:cNvPr id="47108" name="Picture 4" descr="ifg16-01">
            <a:extLst>
              <a:ext uri="{FF2B5EF4-FFF2-40B4-BE49-F238E27FC236}">
                <a16:creationId xmlns:a16="http://schemas.microsoft.com/office/drawing/2014/main" id="{B6377482-23A9-417F-AA0D-17CA65A2A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3337"/>
            <a:ext cx="8964488" cy="6791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152AF841-C1F9-4613-8501-C1170A430BC6}"/>
              </a:ext>
            </a:extLst>
          </p:cNvPr>
          <p:cNvSpPr>
            <a:spLocks noGrp="1"/>
          </p:cNvSpPr>
          <p:nvPr>
            <p:ph type="ftr" sz="quarter" idx="11"/>
          </p:nvPr>
        </p:nvSpPr>
        <p:spPr>
          <a:xfrm>
            <a:off x="685800" y="6367463"/>
            <a:ext cx="7772400" cy="457200"/>
          </a:xfrm>
        </p:spPr>
        <p:txBody>
          <a:bodyPr/>
          <a:lstStyle/>
          <a:p>
            <a:r>
              <a:rPr lang="en-US" altLang="ko-KR" dirty="0"/>
              <a:t>Chapter 1  Introduction to the Microprocessor and Computer</a:t>
            </a:r>
          </a:p>
        </p:txBody>
      </p:sp>
      <p:sp>
        <p:nvSpPr>
          <p:cNvPr id="5" name="Slide Number Placeholder 5">
            <a:extLst>
              <a:ext uri="{FF2B5EF4-FFF2-40B4-BE49-F238E27FC236}">
                <a16:creationId xmlns:a16="http://schemas.microsoft.com/office/drawing/2014/main" id="{C6A41848-9DA9-4D47-8EF4-671B5C2680DC}"/>
              </a:ext>
            </a:extLst>
          </p:cNvPr>
          <p:cNvSpPr>
            <a:spLocks noGrp="1"/>
          </p:cNvSpPr>
          <p:nvPr>
            <p:ph type="sldNum" sz="quarter" idx="12"/>
          </p:nvPr>
        </p:nvSpPr>
        <p:spPr/>
        <p:txBody>
          <a:bodyPr/>
          <a:lstStyle/>
          <a:p>
            <a:fld id="{5CCDBCBE-406B-41C5-8C52-73E7734A9CBB}" type="slidenum">
              <a:rPr lang="ar-SA" altLang="ko-KR"/>
              <a:pPr/>
              <a:t>21</a:t>
            </a:fld>
            <a:endParaRPr lang="en-US" altLang="ko-KR"/>
          </a:p>
        </p:txBody>
      </p:sp>
      <p:sp>
        <p:nvSpPr>
          <p:cNvPr id="58370" name="Rectangle 1026">
            <a:extLst>
              <a:ext uri="{FF2B5EF4-FFF2-40B4-BE49-F238E27FC236}">
                <a16:creationId xmlns:a16="http://schemas.microsoft.com/office/drawing/2014/main" id="{36ABE559-2A40-4CE6-9F82-ED5FED94EEBF}"/>
              </a:ext>
            </a:extLst>
          </p:cNvPr>
          <p:cNvSpPr>
            <a:spLocks noGrp="1" noChangeArrowheads="1"/>
          </p:cNvSpPr>
          <p:nvPr>
            <p:ph type="title"/>
          </p:nvPr>
        </p:nvSpPr>
        <p:spPr>
          <a:xfrm>
            <a:off x="685800" y="609600"/>
            <a:ext cx="7772400" cy="603250"/>
          </a:xfrm>
        </p:spPr>
        <p:txBody>
          <a:bodyPr/>
          <a:lstStyle/>
          <a:p>
            <a:r>
              <a:rPr lang="en-US" altLang="ko-KR">
                <a:latin typeface="Times New Roman" panose="02020603050405020304" pitchFamily="18" charset="0"/>
              </a:rPr>
              <a:t>80286   </a:t>
            </a:r>
            <a:r>
              <a:rPr lang="en-US" altLang="ko-KR" sz="3200">
                <a:latin typeface="Times New Roman" panose="02020603050405020304" pitchFamily="18" charset="0"/>
              </a:rPr>
              <a:t>(1982)</a:t>
            </a:r>
          </a:p>
        </p:txBody>
      </p:sp>
      <p:sp>
        <p:nvSpPr>
          <p:cNvPr id="58371" name="Rectangle 1027">
            <a:extLst>
              <a:ext uri="{FF2B5EF4-FFF2-40B4-BE49-F238E27FC236}">
                <a16:creationId xmlns:a16="http://schemas.microsoft.com/office/drawing/2014/main" id="{16A56D7D-4EBD-4EE4-91E5-E4A321A0A5AF}"/>
              </a:ext>
            </a:extLst>
          </p:cNvPr>
          <p:cNvSpPr>
            <a:spLocks noGrp="1" noChangeArrowheads="1"/>
          </p:cNvSpPr>
          <p:nvPr>
            <p:ph type="body" idx="1"/>
          </p:nvPr>
        </p:nvSpPr>
        <p:spPr>
          <a:xfrm>
            <a:off x="685800" y="1219200"/>
            <a:ext cx="7772400" cy="5181600"/>
          </a:xfrm>
        </p:spPr>
        <p:txBody>
          <a:bodyPr/>
          <a:lstStyle/>
          <a:p>
            <a:pPr>
              <a:lnSpc>
                <a:spcPct val="90000"/>
              </a:lnSpc>
            </a:pPr>
            <a:r>
              <a:rPr lang="en-US" altLang="ko-KR" sz="2400">
                <a:latin typeface="Times New Roman" panose="02020603050405020304" pitchFamily="18" charset="0"/>
              </a:rPr>
              <a:t>some instruction executed : 250ns(4.0MIPS) at 8MHz</a:t>
            </a:r>
          </a:p>
          <a:p>
            <a:pPr>
              <a:lnSpc>
                <a:spcPct val="90000"/>
              </a:lnSpc>
            </a:pPr>
            <a:r>
              <a:rPr lang="en-US" altLang="ko-KR" sz="2400">
                <a:latin typeface="Times New Roman" panose="02020603050405020304" pitchFamily="18" charset="0"/>
              </a:rPr>
              <a:t>24-bit address bus : 16M byte memory</a:t>
            </a:r>
          </a:p>
          <a:p>
            <a:pPr>
              <a:lnSpc>
                <a:spcPct val="90000"/>
              </a:lnSpc>
            </a:pPr>
            <a:r>
              <a:rPr lang="en-US" altLang="ko-KR" sz="2400">
                <a:latin typeface="Times New Roman" panose="02020603050405020304" pitchFamily="18" charset="0"/>
              </a:rPr>
              <a:t>added 16 new instructions</a:t>
            </a:r>
          </a:p>
          <a:p>
            <a:pPr>
              <a:lnSpc>
                <a:spcPct val="90000"/>
              </a:lnSpc>
            </a:pPr>
            <a:r>
              <a:rPr lang="en-US" altLang="ko-KR" sz="2400">
                <a:latin typeface="Times New Roman" panose="02020603050405020304" pitchFamily="18" charset="0"/>
              </a:rPr>
              <a:t>Real Mode: 1</a:t>
            </a:r>
            <a:r>
              <a:rPr lang="en-US" altLang="ko-KR" sz="2400" baseline="30000">
                <a:latin typeface="Times New Roman" panose="02020603050405020304" pitchFamily="18" charset="0"/>
              </a:rPr>
              <a:t>st</a:t>
            </a:r>
            <a:r>
              <a:rPr lang="en-US" altLang="ko-KR" sz="2400">
                <a:latin typeface="Times New Roman" panose="02020603050405020304" pitchFamily="18" charset="0"/>
              </a:rPr>
              <a:t> powered on</a:t>
            </a:r>
            <a:r>
              <a:rPr lang="en-US" altLang="ko-KR" sz="2800">
                <a:latin typeface="Times New Roman" panose="02020603050405020304" pitchFamily="18" charset="0"/>
              </a:rPr>
              <a:t> </a:t>
            </a:r>
          </a:p>
          <a:p>
            <a:pPr lvl="1">
              <a:lnSpc>
                <a:spcPct val="90000"/>
              </a:lnSpc>
            </a:pPr>
            <a:r>
              <a:rPr lang="en-US" altLang="ko-KR" sz="2200">
                <a:latin typeface="Times New Roman" panose="02020603050405020304" pitchFamily="18" charset="0"/>
              </a:rPr>
              <a:t>functions exactly like an 8086</a:t>
            </a:r>
          </a:p>
          <a:p>
            <a:pPr lvl="1">
              <a:lnSpc>
                <a:spcPct val="90000"/>
              </a:lnSpc>
            </a:pPr>
            <a:r>
              <a:rPr lang="en-US" altLang="ko-KR" sz="2200">
                <a:latin typeface="Times New Roman" panose="02020603050405020304" pitchFamily="18" charset="0"/>
              </a:rPr>
              <a:t>uses only its 20 least significant address lines(1M)</a:t>
            </a:r>
          </a:p>
          <a:p>
            <a:pPr>
              <a:lnSpc>
                <a:spcPct val="90000"/>
              </a:lnSpc>
            </a:pPr>
            <a:r>
              <a:rPr lang="en-US" altLang="ko-KR" sz="2400">
                <a:latin typeface="Times New Roman" panose="02020603050405020304" pitchFamily="18" charset="0"/>
              </a:rPr>
              <a:t>Protected : </a:t>
            </a:r>
          </a:p>
          <a:p>
            <a:pPr>
              <a:lnSpc>
                <a:spcPct val="90000"/>
              </a:lnSpc>
            </a:pPr>
            <a:r>
              <a:rPr lang="en-US" altLang="ko-KR" sz="2400">
                <a:latin typeface="Times New Roman" panose="02020603050405020304" pitchFamily="18" charset="0"/>
              </a:rPr>
              <a:t>A “Fatal Flaw” ?</a:t>
            </a:r>
          </a:p>
          <a:p>
            <a:pPr lvl="1">
              <a:lnSpc>
                <a:spcPct val="90000"/>
              </a:lnSpc>
            </a:pPr>
            <a:r>
              <a:rPr lang="en-US" altLang="ko-KR" sz="2200">
                <a:latin typeface="Times New Roman" panose="02020603050405020304" pitchFamily="18" charset="0"/>
              </a:rPr>
              <a:t>once switched to Protected mode, should not be able to switch back to Real mode</a:t>
            </a:r>
          </a:p>
          <a:p>
            <a:pPr lvl="1">
              <a:lnSpc>
                <a:spcPct val="90000"/>
              </a:lnSpc>
            </a:pPr>
            <a:r>
              <a:rPr lang="en-US" altLang="ko-KR" sz="2200">
                <a:latin typeface="Times New Roman" panose="02020603050405020304" pitchFamily="18" charset="0"/>
              </a:rPr>
              <a:t>286 chips are operated in Real mode  and thus function only as fast 8086s</a:t>
            </a:r>
          </a:p>
          <a:p>
            <a:pPr>
              <a:lnSpc>
                <a:spcPct val="90000"/>
              </a:lnSpc>
            </a:pPr>
            <a:r>
              <a:rPr lang="en-US" altLang="ko-KR" sz="2400">
                <a:latin typeface="Times New Roman" panose="02020603050405020304" pitchFamily="18" charset="0"/>
              </a:rPr>
              <a:t>IBM AT(advanced technology) Computer :1984</a:t>
            </a:r>
            <a:endParaRPr lang="en-US" altLang="ko-KR" sz="2800">
              <a:latin typeface="Times New Roman" panose="02020603050405020304" pitchFamily="18" charset="0"/>
            </a:endParaRPr>
          </a:p>
        </p:txBody>
      </p:sp>
    </p:spTree>
  </p:cSld>
  <p:clrMapOvr>
    <a:masterClrMapping/>
  </p:clrMapOvr>
  <p:transition>
    <p:pull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3A48E6-7124-474F-B12A-BB6C65423B78}"/>
              </a:ext>
            </a:extLst>
          </p:cNvPr>
          <p:cNvSpPr>
            <a:spLocks noGrp="1"/>
          </p:cNvSpPr>
          <p:nvPr>
            <p:ph type="sldNum" sz="quarter" idx="12"/>
          </p:nvPr>
        </p:nvSpPr>
        <p:spPr/>
        <p:txBody>
          <a:bodyPr/>
          <a:lstStyle/>
          <a:p>
            <a:fld id="{8FC8C1CA-7F2C-4C8F-A4FA-2E53E7DA57AE}" type="slidenum">
              <a:rPr lang="ar-SA" altLang="ko-KR"/>
              <a:pPr/>
              <a:t>22</a:t>
            </a:fld>
            <a:endParaRPr lang="en-US" altLang="ko-KR"/>
          </a:p>
        </p:txBody>
      </p:sp>
      <p:pic>
        <p:nvPicPr>
          <p:cNvPr id="48133" name="Picture 5" descr="ifg16-26">
            <a:extLst>
              <a:ext uri="{FF2B5EF4-FFF2-40B4-BE49-F238E27FC236}">
                <a16:creationId xmlns:a16="http://schemas.microsoft.com/office/drawing/2014/main" id="{89F90311-3892-48C8-ACF8-2BEAAFDA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0"/>
            <a:ext cx="8305800" cy="541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BF3634D-DE24-4EA8-8073-AEF21F952382}"/>
              </a:ext>
            </a:extLst>
          </p:cNvPr>
          <p:cNvSpPr>
            <a:spLocks noGrp="1"/>
          </p:cNvSpPr>
          <p:nvPr>
            <p:ph type="sldNum" sz="quarter" idx="12"/>
          </p:nvPr>
        </p:nvSpPr>
        <p:spPr/>
        <p:txBody>
          <a:bodyPr/>
          <a:lstStyle/>
          <a:p>
            <a:fld id="{77C09841-0B14-465B-A654-3CD1313C9939}" type="slidenum">
              <a:rPr lang="ar-SA" altLang="ko-KR"/>
              <a:pPr/>
              <a:t>23</a:t>
            </a:fld>
            <a:endParaRPr lang="en-US" altLang="ko-KR"/>
          </a:p>
        </p:txBody>
      </p:sp>
      <p:sp>
        <p:nvSpPr>
          <p:cNvPr id="61442" name="Rectangle 2">
            <a:extLst>
              <a:ext uri="{FF2B5EF4-FFF2-40B4-BE49-F238E27FC236}">
                <a16:creationId xmlns:a16="http://schemas.microsoft.com/office/drawing/2014/main" id="{EE2FEF1E-1D88-4091-AF6A-648F7C48F2AA}"/>
              </a:ext>
            </a:extLst>
          </p:cNvPr>
          <p:cNvSpPr>
            <a:spLocks noGrp="1" noChangeArrowheads="1"/>
          </p:cNvSpPr>
          <p:nvPr>
            <p:ph type="title"/>
          </p:nvPr>
        </p:nvSpPr>
        <p:spPr>
          <a:xfrm>
            <a:off x="685800" y="304800"/>
            <a:ext cx="7772400" cy="603250"/>
          </a:xfrm>
        </p:spPr>
        <p:txBody>
          <a:bodyPr/>
          <a:lstStyle/>
          <a:p>
            <a:r>
              <a:rPr lang="en-US" altLang="ko-KR">
                <a:latin typeface="Times New Roman" panose="02020603050405020304" pitchFamily="18" charset="0"/>
              </a:rPr>
              <a:t>80386</a:t>
            </a:r>
          </a:p>
        </p:txBody>
      </p:sp>
      <p:sp>
        <p:nvSpPr>
          <p:cNvPr id="61443" name="Rectangle 3">
            <a:extLst>
              <a:ext uri="{FF2B5EF4-FFF2-40B4-BE49-F238E27FC236}">
                <a16:creationId xmlns:a16="http://schemas.microsoft.com/office/drawing/2014/main" id="{888E534B-3F8F-412E-9056-BE5A155DF1F7}"/>
              </a:ext>
            </a:extLst>
          </p:cNvPr>
          <p:cNvSpPr>
            <a:spLocks noGrp="1" noChangeArrowheads="1"/>
          </p:cNvSpPr>
          <p:nvPr>
            <p:ph type="body" idx="1"/>
          </p:nvPr>
        </p:nvSpPr>
        <p:spPr>
          <a:xfrm>
            <a:off x="533400" y="914400"/>
            <a:ext cx="8153400" cy="5486400"/>
          </a:xfrm>
        </p:spPr>
        <p:txBody>
          <a:bodyPr/>
          <a:lstStyle/>
          <a:p>
            <a:r>
              <a:rPr lang="en-US" altLang="ko-KR" sz="2400">
                <a:latin typeface="Times New Roman" panose="02020603050405020304" pitchFamily="18" charset="0"/>
              </a:rPr>
              <a:t>flexible 32-bit Microprocessor(1986) : data bus, registers</a:t>
            </a:r>
          </a:p>
          <a:p>
            <a:r>
              <a:rPr lang="en-US" altLang="ko-KR" sz="2400">
                <a:latin typeface="Times New Roman" panose="02020603050405020304" pitchFamily="18" charset="0"/>
              </a:rPr>
              <a:t>very large address space : 32-bit address bus(4G byte physical)</a:t>
            </a:r>
          </a:p>
          <a:p>
            <a:pPr lvl="1">
              <a:lnSpc>
                <a:spcPct val="90000"/>
              </a:lnSpc>
            </a:pPr>
            <a:r>
              <a:rPr lang="en-US" altLang="ko-KR" sz="2000">
                <a:latin typeface="Times New Roman" panose="02020603050405020304" pitchFamily="18" charset="0"/>
              </a:rPr>
              <a:t>64 terabyte virtual</a:t>
            </a:r>
          </a:p>
          <a:p>
            <a:pPr lvl="1"/>
            <a:r>
              <a:rPr lang="en-US" altLang="ko-KR" sz="2000">
                <a:latin typeface="Times New Roman" panose="02020603050405020304" pitchFamily="18" charset="0"/>
              </a:rPr>
              <a:t>4G maximum segment size</a:t>
            </a:r>
          </a:p>
          <a:p>
            <a:r>
              <a:rPr lang="en-US" altLang="ko-KR" sz="2400">
                <a:latin typeface="Times New Roman" panose="02020603050405020304" pitchFamily="18" charset="0"/>
              </a:rPr>
              <a:t>integrated memory management unit</a:t>
            </a:r>
          </a:p>
          <a:p>
            <a:pPr lvl="1">
              <a:lnSpc>
                <a:spcPct val="90000"/>
              </a:lnSpc>
            </a:pPr>
            <a:r>
              <a:rPr lang="en-US" altLang="ko-KR" sz="2000">
                <a:latin typeface="Times New Roman" panose="02020603050405020304" pitchFamily="18" charset="0"/>
              </a:rPr>
              <a:t>virtual memory support,  optional on-chip paging</a:t>
            </a:r>
          </a:p>
          <a:p>
            <a:pPr lvl="1"/>
            <a:r>
              <a:rPr lang="en-US" altLang="ko-KR" sz="2000">
                <a:latin typeface="Times New Roman" panose="02020603050405020304" pitchFamily="18" charset="0"/>
              </a:rPr>
              <a:t>4 levels of protection</a:t>
            </a:r>
          </a:p>
          <a:p>
            <a:r>
              <a:rPr lang="en-US" altLang="ko-KR" sz="2400">
                <a:latin typeface="Times New Roman" panose="02020603050405020304" pitchFamily="18" charset="0"/>
              </a:rPr>
              <a:t>added 16 new instructions</a:t>
            </a:r>
          </a:p>
          <a:p>
            <a:r>
              <a:rPr lang="en-US" altLang="ko-KR" sz="2400">
                <a:latin typeface="Times New Roman" panose="02020603050405020304" pitchFamily="18" charset="0"/>
              </a:rPr>
              <a:t>Real Mode, Protected mode</a:t>
            </a:r>
          </a:p>
          <a:p>
            <a:r>
              <a:rPr lang="en-US" altLang="ko-KR" sz="2400">
                <a:latin typeface="Times New Roman" panose="02020603050405020304" pitchFamily="18" charset="0"/>
              </a:rPr>
              <a:t>Virtual 8086 mode : </a:t>
            </a:r>
            <a:r>
              <a:rPr lang="en-US" altLang="ko-KR" sz="2200">
                <a:latin typeface="Times New Roman" panose="02020603050405020304" pitchFamily="18" charset="0"/>
              </a:rPr>
              <a:t>in a protected and paged system</a:t>
            </a:r>
          </a:p>
          <a:p>
            <a:r>
              <a:rPr lang="en-US" altLang="ko-KR" sz="2200">
                <a:latin typeface="Times New Roman" panose="02020603050405020304" pitchFamily="18" charset="0"/>
              </a:rPr>
              <a:t>386SX : 16-bit external data bus, 24-bit address bus</a:t>
            </a:r>
          </a:p>
          <a:p>
            <a:r>
              <a:rPr lang="en-US" altLang="ko-KR" sz="2200">
                <a:latin typeface="Times New Roman" panose="02020603050405020304" pitchFamily="18" charset="0"/>
              </a:rPr>
              <a:t>386EX : 16-bit external data bus, 26-bit address bus</a:t>
            </a:r>
          </a:p>
          <a:p>
            <a:pPr lvl="1"/>
            <a:r>
              <a:rPr lang="en-US" altLang="ko-KR" sz="2000">
                <a:latin typeface="Times New Roman" panose="02020603050405020304" pitchFamily="18" charset="0"/>
              </a:rPr>
              <a:t>1995,  called embedded PC</a:t>
            </a:r>
          </a:p>
        </p:txBody>
      </p:sp>
    </p:spTree>
  </p:cSld>
  <p:clrMapOvr>
    <a:masterClrMapping/>
  </p:clrMapOvr>
  <p:transition>
    <p:pull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9E9796-5033-48E8-BA45-1FF37A598DE6}"/>
              </a:ext>
            </a:extLst>
          </p:cNvPr>
          <p:cNvSpPr>
            <a:spLocks noGrp="1"/>
          </p:cNvSpPr>
          <p:nvPr>
            <p:ph type="sldNum" sz="quarter" idx="12"/>
          </p:nvPr>
        </p:nvSpPr>
        <p:spPr/>
        <p:txBody>
          <a:bodyPr/>
          <a:lstStyle/>
          <a:p>
            <a:fld id="{AACE1AFE-18AA-49E7-8487-B0B6198682DB}" type="slidenum">
              <a:rPr lang="ar-SA" altLang="ko-KR"/>
              <a:pPr/>
              <a:t>24</a:t>
            </a:fld>
            <a:endParaRPr lang="en-US" altLang="ko-KR"/>
          </a:p>
        </p:txBody>
      </p:sp>
      <p:pic>
        <p:nvPicPr>
          <p:cNvPr id="49156" name="Picture 4" descr="ifg03-10">
            <a:extLst>
              <a:ext uri="{FF2B5EF4-FFF2-40B4-BE49-F238E27FC236}">
                <a16:creationId xmlns:a16="http://schemas.microsoft.com/office/drawing/2014/main" id="{CE6FDD99-FEF6-48DE-9598-7664556B7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672"/>
            <a:ext cx="8892480" cy="6120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74F31D3A-0D54-487D-A9CF-A699057CD620}"/>
              </a:ext>
            </a:extLst>
          </p:cNvPr>
          <p:cNvSpPr>
            <a:spLocks noGrp="1"/>
          </p:cNvSpPr>
          <p:nvPr>
            <p:ph type="sldNum" sz="quarter" idx="12"/>
          </p:nvPr>
        </p:nvSpPr>
        <p:spPr/>
        <p:txBody>
          <a:bodyPr/>
          <a:lstStyle/>
          <a:p>
            <a:fld id="{C30F65A8-91B9-4AEB-B433-8DC1A8A3582A}" type="slidenum">
              <a:rPr lang="ar-SA" altLang="ko-KR"/>
              <a:pPr/>
              <a:t>25</a:t>
            </a:fld>
            <a:endParaRPr lang="en-US" altLang="ko-KR"/>
          </a:p>
        </p:txBody>
      </p:sp>
      <p:sp>
        <p:nvSpPr>
          <p:cNvPr id="63490" name="Rectangle 2">
            <a:extLst>
              <a:ext uri="{FF2B5EF4-FFF2-40B4-BE49-F238E27FC236}">
                <a16:creationId xmlns:a16="http://schemas.microsoft.com/office/drawing/2014/main" id="{E470437C-B000-4D5B-8B85-D67FD36B9AC7}"/>
              </a:ext>
            </a:extLst>
          </p:cNvPr>
          <p:cNvSpPr>
            <a:spLocks noGrp="1" noChangeArrowheads="1"/>
          </p:cNvSpPr>
          <p:nvPr>
            <p:ph type="title"/>
          </p:nvPr>
        </p:nvSpPr>
        <p:spPr>
          <a:xfrm>
            <a:off x="685800" y="228600"/>
            <a:ext cx="7772400" cy="755650"/>
          </a:xfrm>
        </p:spPr>
        <p:txBody>
          <a:bodyPr/>
          <a:lstStyle/>
          <a:p>
            <a:r>
              <a:rPr lang="en-US" altLang="ko-KR">
                <a:latin typeface="Times New Roman" panose="02020603050405020304" pitchFamily="18" charset="0"/>
              </a:rPr>
              <a:t>80486</a:t>
            </a:r>
          </a:p>
        </p:txBody>
      </p:sp>
      <p:sp>
        <p:nvSpPr>
          <p:cNvPr id="63491" name="Rectangle 3">
            <a:extLst>
              <a:ext uri="{FF2B5EF4-FFF2-40B4-BE49-F238E27FC236}">
                <a16:creationId xmlns:a16="http://schemas.microsoft.com/office/drawing/2014/main" id="{3469694C-7CBC-477D-8722-6A28D4E0A262}"/>
              </a:ext>
            </a:extLst>
          </p:cNvPr>
          <p:cNvSpPr>
            <a:spLocks noGrp="1" noChangeArrowheads="1"/>
          </p:cNvSpPr>
          <p:nvPr>
            <p:ph type="body" idx="1"/>
          </p:nvPr>
        </p:nvSpPr>
        <p:spPr>
          <a:xfrm>
            <a:off x="685800" y="1371600"/>
            <a:ext cx="7772400" cy="4724400"/>
          </a:xfrm>
        </p:spPr>
        <p:txBody>
          <a:bodyPr/>
          <a:lstStyle/>
          <a:p>
            <a:r>
              <a:rPr lang="en-US" altLang="ko-KR" sz="2400">
                <a:latin typeface="Times New Roman" panose="02020603050405020304" pitchFamily="18" charset="0"/>
              </a:rPr>
              <a:t>Intel released 80486 in 1989</a:t>
            </a:r>
          </a:p>
          <a:p>
            <a:r>
              <a:rPr lang="en-US" altLang="ko-KR" sz="2400">
                <a:latin typeface="Times New Roman" panose="02020603050405020304" pitchFamily="18" charset="0"/>
              </a:rPr>
              <a:t>maintaining compatibility : standard(8086,286,386)</a:t>
            </a:r>
          </a:p>
          <a:p>
            <a:pPr lvl="1"/>
            <a:r>
              <a:rPr lang="en-US" altLang="ko-KR" sz="2400">
                <a:latin typeface="Times New Roman" panose="02020603050405020304" pitchFamily="18" charset="0"/>
              </a:rPr>
              <a:t>polished &amp; refined 386 : twice as fast as 386</a:t>
            </a:r>
          </a:p>
          <a:p>
            <a:r>
              <a:rPr lang="en-US" altLang="ko-KR" sz="2400">
                <a:latin typeface="Times New Roman" panose="02020603050405020304" pitchFamily="18" charset="0"/>
              </a:rPr>
              <a:t>redesigned using RISC concept : </a:t>
            </a:r>
          </a:p>
          <a:p>
            <a:pPr lvl="1"/>
            <a:r>
              <a:rPr lang="en-US" altLang="ko-KR" sz="2400">
                <a:latin typeface="Times New Roman" panose="02020603050405020304" pitchFamily="18" charset="0"/>
              </a:rPr>
              <a:t>frequently used instruction : a single clock cycle</a:t>
            </a:r>
          </a:p>
          <a:p>
            <a:pPr lvl="1"/>
            <a:r>
              <a:rPr lang="en-US" altLang="ko-KR" sz="2400">
                <a:latin typeface="Times New Roman" panose="02020603050405020304" pitchFamily="18" charset="0"/>
              </a:rPr>
              <a:t>new 5-stage execution pipeline</a:t>
            </a:r>
          </a:p>
          <a:p>
            <a:r>
              <a:rPr lang="en-US" altLang="ko-KR" sz="2400">
                <a:latin typeface="Times New Roman" panose="02020603050405020304" pitchFamily="18" charset="0"/>
              </a:rPr>
              <a:t>highly integrated</a:t>
            </a:r>
          </a:p>
          <a:p>
            <a:pPr lvl="1"/>
            <a:r>
              <a:rPr lang="en-US" altLang="ko-KR" sz="2400">
                <a:latin typeface="Times New Roman" panose="02020603050405020304" pitchFamily="18" charset="0"/>
              </a:rPr>
              <a:t>8K memory cache</a:t>
            </a:r>
          </a:p>
          <a:p>
            <a:pPr lvl="1"/>
            <a:r>
              <a:rPr lang="en-US" altLang="ko-KR" sz="2400">
                <a:latin typeface="Times New Roman" panose="02020603050405020304" pitchFamily="18" charset="0"/>
              </a:rPr>
              <a:t>floating-point processor(equivalent of the external 387)</a:t>
            </a:r>
          </a:p>
          <a:p>
            <a:r>
              <a:rPr lang="en-US" altLang="ko-KR" sz="2400">
                <a:latin typeface="Times New Roman" panose="02020603050405020304" pitchFamily="18" charset="0"/>
              </a:rPr>
              <a:t>added 6 new instructions : for used by OS</a:t>
            </a:r>
          </a:p>
        </p:txBody>
      </p:sp>
    </p:spTree>
  </p:cSld>
  <p:clrMapOvr>
    <a:masterClrMapping/>
  </p:clrMapOvr>
  <p:transition>
    <p:pull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1A02D14A-6297-4CCD-BCF6-594C81A0D425}"/>
              </a:ext>
            </a:extLst>
          </p:cNvPr>
          <p:cNvSpPr>
            <a:spLocks noGrp="1"/>
          </p:cNvSpPr>
          <p:nvPr>
            <p:ph type="sldNum" sz="quarter" idx="12"/>
          </p:nvPr>
        </p:nvSpPr>
        <p:spPr/>
        <p:txBody>
          <a:bodyPr/>
          <a:lstStyle/>
          <a:p>
            <a:fld id="{85F2A180-01B8-4C28-9246-6D8FFE321463}" type="slidenum">
              <a:rPr lang="ar-SA" altLang="ko-KR"/>
              <a:pPr/>
              <a:t>26</a:t>
            </a:fld>
            <a:endParaRPr lang="en-US" altLang="ko-KR"/>
          </a:p>
        </p:txBody>
      </p:sp>
      <p:pic>
        <p:nvPicPr>
          <p:cNvPr id="50180" name="Picture 4" descr="ifg03-19">
            <a:extLst>
              <a:ext uri="{FF2B5EF4-FFF2-40B4-BE49-F238E27FC236}">
                <a16:creationId xmlns:a16="http://schemas.microsoft.com/office/drawing/2014/main" id="{5D32DD43-45DF-4850-924D-CE4B82CD7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3337"/>
            <a:ext cx="8784976" cy="6564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ACF11F0-01DF-498D-B494-B52FFAE3FA95}"/>
              </a:ext>
            </a:extLst>
          </p:cNvPr>
          <p:cNvSpPr>
            <a:spLocks noGrp="1"/>
          </p:cNvSpPr>
          <p:nvPr>
            <p:ph type="sldNum" sz="quarter" idx="12"/>
          </p:nvPr>
        </p:nvSpPr>
        <p:spPr/>
        <p:txBody>
          <a:bodyPr/>
          <a:lstStyle/>
          <a:p>
            <a:fld id="{AADFE3E5-2F09-4DDA-ACAE-003187EA0564}" type="slidenum">
              <a:rPr lang="ar-SA" altLang="ko-KR"/>
              <a:pPr/>
              <a:t>27</a:t>
            </a:fld>
            <a:endParaRPr lang="en-US" altLang="ko-KR"/>
          </a:p>
        </p:txBody>
      </p:sp>
      <p:sp>
        <p:nvSpPr>
          <p:cNvPr id="113666" name="Rectangle 2">
            <a:extLst>
              <a:ext uri="{FF2B5EF4-FFF2-40B4-BE49-F238E27FC236}">
                <a16:creationId xmlns:a16="http://schemas.microsoft.com/office/drawing/2014/main" id="{B53AE0C5-0728-48E6-A0F7-BCA3976AE569}"/>
              </a:ext>
            </a:extLst>
          </p:cNvPr>
          <p:cNvSpPr>
            <a:spLocks noGrp="1" noChangeArrowheads="1"/>
          </p:cNvSpPr>
          <p:nvPr>
            <p:ph type="title"/>
          </p:nvPr>
        </p:nvSpPr>
        <p:spPr>
          <a:xfrm>
            <a:off x="685800" y="533400"/>
            <a:ext cx="7772400" cy="685800"/>
          </a:xfrm>
        </p:spPr>
        <p:txBody>
          <a:bodyPr/>
          <a:lstStyle/>
          <a:p>
            <a:r>
              <a:rPr lang="en-US" altLang="ko-KR">
                <a:latin typeface="Times New Roman" panose="02020603050405020304" pitchFamily="18" charset="0"/>
              </a:rPr>
              <a:t>80486</a:t>
            </a:r>
          </a:p>
        </p:txBody>
      </p:sp>
      <p:sp>
        <p:nvSpPr>
          <p:cNvPr id="113667" name="Rectangle 3">
            <a:extLst>
              <a:ext uri="{FF2B5EF4-FFF2-40B4-BE49-F238E27FC236}">
                <a16:creationId xmlns:a16="http://schemas.microsoft.com/office/drawing/2014/main" id="{3549EC67-DD89-4CD7-ABD5-9258D247ACF3}"/>
              </a:ext>
            </a:extLst>
          </p:cNvPr>
          <p:cNvSpPr>
            <a:spLocks noGrp="1" noChangeArrowheads="1"/>
          </p:cNvSpPr>
          <p:nvPr>
            <p:ph type="body" idx="1"/>
          </p:nvPr>
        </p:nvSpPr>
        <p:spPr>
          <a:xfrm>
            <a:off x="381000" y="1371600"/>
            <a:ext cx="8534400" cy="4724400"/>
          </a:xfrm>
        </p:spPr>
        <p:txBody>
          <a:bodyPr/>
          <a:lstStyle/>
          <a:p>
            <a:r>
              <a:rPr lang="en-US" altLang="ko-KR" sz="2800">
                <a:latin typeface="Times New Roman" panose="02020603050405020304" pitchFamily="18" charset="0"/>
              </a:rPr>
              <a:t>486SX : </a:t>
            </a:r>
          </a:p>
          <a:p>
            <a:pPr lvl="1"/>
            <a:r>
              <a:rPr lang="en-US" altLang="ko-KR" sz="2400">
                <a:latin typeface="Times New Roman" panose="02020603050405020304" pitchFamily="18" charset="0"/>
              </a:rPr>
              <a:t>for low-end applications that do not require a coprocessor or internal cache</a:t>
            </a:r>
          </a:p>
          <a:p>
            <a:pPr lvl="1"/>
            <a:r>
              <a:rPr lang="en-US" altLang="ko-KR" sz="2400">
                <a:latin typeface="Times New Roman" panose="02020603050405020304" pitchFamily="18" charset="0"/>
              </a:rPr>
              <a:t>clock speed limited 33MHz</a:t>
            </a:r>
          </a:p>
          <a:p>
            <a:r>
              <a:rPr lang="en-US" altLang="ko-KR" sz="2800">
                <a:latin typeface="Times New Roman" panose="02020603050405020304" pitchFamily="18" charset="0"/>
              </a:rPr>
              <a:t>486DX2 &amp; DX4 : </a:t>
            </a:r>
          </a:p>
          <a:p>
            <a:pPr lvl="1"/>
            <a:r>
              <a:rPr lang="en-US" altLang="ko-KR" sz="2400">
                <a:latin typeface="Times New Roman" panose="02020603050405020304" pitchFamily="18" charset="0"/>
              </a:rPr>
              <a:t>internal clock rate is twice or 3 times external clock rate</a:t>
            </a:r>
          </a:p>
          <a:p>
            <a:pPr lvl="1"/>
            <a:r>
              <a:rPr lang="en-US" altLang="ko-KR" sz="2400">
                <a:latin typeface="Times New Roman" panose="02020603050405020304" pitchFamily="18" charset="0"/>
              </a:rPr>
              <a:t>486DX4 100 : internal 100MHz, external 33MHz</a:t>
            </a:r>
          </a:p>
          <a:p>
            <a:r>
              <a:rPr lang="en-US" altLang="ko-KR" sz="2800">
                <a:latin typeface="Times New Roman" panose="02020603050405020304" pitchFamily="18" charset="0"/>
              </a:rPr>
              <a:t>Overdrive Processor:</a:t>
            </a:r>
          </a:p>
          <a:p>
            <a:pPr lvl="1"/>
            <a:r>
              <a:rPr lang="en-US" altLang="ko-KR" sz="2400">
                <a:latin typeface="Times New Roman" panose="02020603050405020304" pitchFamily="18" charset="0"/>
              </a:rPr>
              <a:t>486DX2 or DX4 chips with overdrive socket pin-outs</a:t>
            </a:r>
          </a:p>
          <a:p>
            <a:pPr lvl="1"/>
            <a:r>
              <a:rPr lang="en-US" altLang="ko-KR" sz="2400">
                <a:latin typeface="Times New Roman" panose="02020603050405020304" pitchFamily="18" charset="0"/>
              </a:rPr>
              <a:t>to upgrade low-speed 486DX, SX with 486DX2, DX4</a:t>
            </a:r>
          </a:p>
        </p:txBody>
      </p:sp>
    </p:spTree>
  </p:cSld>
  <p:clrMapOvr>
    <a:masterClrMapping/>
  </p:clrMapOvr>
  <p:transition>
    <p:pull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7DC5C22-1F9B-48EA-8658-080E66EF7F86}"/>
              </a:ext>
            </a:extLst>
          </p:cNvPr>
          <p:cNvSpPr>
            <a:spLocks noGrp="1"/>
          </p:cNvSpPr>
          <p:nvPr>
            <p:ph type="sldNum" sz="quarter" idx="12"/>
          </p:nvPr>
        </p:nvSpPr>
        <p:spPr/>
        <p:txBody>
          <a:bodyPr/>
          <a:lstStyle/>
          <a:p>
            <a:fld id="{401D9D28-8228-476D-B39F-EF720975B1F1}" type="slidenum">
              <a:rPr lang="ar-SA" altLang="ko-KR"/>
              <a:pPr/>
              <a:t>28</a:t>
            </a:fld>
            <a:endParaRPr lang="en-US" altLang="ko-KR"/>
          </a:p>
        </p:txBody>
      </p:sp>
      <p:sp>
        <p:nvSpPr>
          <p:cNvPr id="64514" name="Rectangle 2">
            <a:extLst>
              <a:ext uri="{FF2B5EF4-FFF2-40B4-BE49-F238E27FC236}">
                <a16:creationId xmlns:a16="http://schemas.microsoft.com/office/drawing/2014/main" id="{277CF749-9763-433A-99EF-743EDDA5DD10}"/>
              </a:ext>
            </a:extLst>
          </p:cNvPr>
          <p:cNvSpPr>
            <a:spLocks noGrp="1" noChangeArrowheads="1"/>
          </p:cNvSpPr>
          <p:nvPr>
            <p:ph type="title"/>
          </p:nvPr>
        </p:nvSpPr>
        <p:spPr>
          <a:xfrm>
            <a:off x="685800" y="533400"/>
            <a:ext cx="7772400" cy="603250"/>
          </a:xfrm>
        </p:spPr>
        <p:txBody>
          <a:bodyPr/>
          <a:lstStyle/>
          <a:p>
            <a:r>
              <a:rPr lang="en-US" altLang="ko-KR">
                <a:latin typeface="Times New Roman" panose="02020603050405020304" pitchFamily="18" charset="0"/>
              </a:rPr>
              <a:t>Pentium</a:t>
            </a:r>
          </a:p>
        </p:txBody>
      </p:sp>
      <p:sp>
        <p:nvSpPr>
          <p:cNvPr id="64515" name="Rectangle 3">
            <a:extLst>
              <a:ext uri="{FF2B5EF4-FFF2-40B4-BE49-F238E27FC236}">
                <a16:creationId xmlns:a16="http://schemas.microsoft.com/office/drawing/2014/main" id="{CEFA2D2A-9778-4DF9-8C12-6B633ED31734}"/>
              </a:ext>
            </a:extLst>
          </p:cNvPr>
          <p:cNvSpPr>
            <a:spLocks noGrp="1" noChangeArrowheads="1"/>
          </p:cNvSpPr>
          <p:nvPr>
            <p:ph type="body" idx="1"/>
          </p:nvPr>
        </p:nvSpPr>
        <p:spPr>
          <a:xfrm>
            <a:off x="685800" y="1066800"/>
            <a:ext cx="8001000" cy="5486400"/>
          </a:xfrm>
        </p:spPr>
        <p:txBody>
          <a:bodyPr/>
          <a:lstStyle/>
          <a:p>
            <a:r>
              <a:rPr lang="en-US" altLang="ko-KR" sz="2800">
                <a:latin typeface="Times New Roman" panose="02020603050405020304" pitchFamily="18" charset="0"/>
              </a:rPr>
              <a:t>increasing the complexity of the IC:</a:t>
            </a:r>
            <a:r>
              <a:rPr lang="en-US" altLang="ko-KR" sz="2400">
                <a:latin typeface="Times New Roman" panose="02020603050405020304" pitchFamily="18" charset="0"/>
              </a:rPr>
              <a:t> </a:t>
            </a:r>
            <a:r>
              <a:rPr lang="en-US" altLang="ko-KR" sz="2000">
                <a:latin typeface="Times New Roman" panose="02020603050405020304" pitchFamily="18" charset="0"/>
              </a:rPr>
              <a:t>to scale the chip down</a:t>
            </a:r>
          </a:p>
          <a:p>
            <a:pPr lvl="1"/>
            <a:r>
              <a:rPr lang="en-US" altLang="ko-KR" sz="2200">
                <a:latin typeface="Times New Roman" panose="02020603050405020304" pitchFamily="18" charset="0"/>
              </a:rPr>
              <a:t>if every line could be shrunk in half, same circuit could be built in one-forth the area</a:t>
            </a:r>
          </a:p>
          <a:p>
            <a:r>
              <a:rPr lang="en-US" altLang="ko-KR" sz="2800">
                <a:latin typeface="Times New Roman" panose="02020603050405020304" pitchFamily="18" charset="0"/>
              </a:rPr>
              <a:t>Superscaler :</a:t>
            </a:r>
            <a:r>
              <a:rPr lang="en-US" altLang="ko-KR" sz="2400">
                <a:latin typeface="Times New Roman" panose="02020603050405020304" pitchFamily="18" charset="0"/>
              </a:rPr>
              <a:t> support  2 instruction pipelines(5 stage)</a:t>
            </a:r>
          </a:p>
          <a:p>
            <a:pPr lvl="1"/>
            <a:r>
              <a:rPr lang="en-US" altLang="ko-KR" sz="2000">
                <a:latin typeface="Times New Roman" panose="02020603050405020304" pitchFamily="18" charset="0"/>
              </a:rPr>
              <a:t>ALU, address generation circuit, data cache interface</a:t>
            </a:r>
          </a:p>
          <a:p>
            <a:pPr lvl="1"/>
            <a:r>
              <a:rPr lang="en-US" altLang="ko-KR" sz="2000">
                <a:latin typeface="Times New Roman" panose="02020603050405020304" pitchFamily="18" charset="0"/>
              </a:rPr>
              <a:t>actually execute two different instruction simultaneously</a:t>
            </a:r>
          </a:p>
          <a:p>
            <a:r>
              <a:rPr lang="en-US" altLang="ko-KR" sz="2800">
                <a:latin typeface="Times New Roman" panose="02020603050405020304" pitchFamily="18" charset="0"/>
              </a:rPr>
              <a:t>Pentium(1993) : </a:t>
            </a:r>
            <a:r>
              <a:rPr lang="en-US" altLang="ko-KR" sz="2400">
                <a:latin typeface="Times New Roman" panose="02020603050405020304" pitchFamily="18" charset="0"/>
              </a:rPr>
              <a:t>originally labeled P5(80586)</a:t>
            </a:r>
          </a:p>
          <a:p>
            <a:pPr lvl="1"/>
            <a:r>
              <a:rPr lang="en-US" altLang="ko-KR" sz="2400">
                <a:latin typeface="Times New Roman" panose="02020603050405020304" pitchFamily="18" charset="0"/>
              </a:rPr>
              <a:t>60, 66MHz(110MIPS) </a:t>
            </a:r>
          </a:p>
          <a:p>
            <a:pPr lvl="1"/>
            <a:r>
              <a:rPr lang="en-US" altLang="ko-KR" sz="2400">
                <a:latin typeface="Times New Roman" panose="02020603050405020304" pitchFamily="18" charset="0"/>
              </a:rPr>
              <a:t>8K code cache, 8K data cache</a:t>
            </a:r>
          </a:p>
          <a:p>
            <a:pPr lvl="1"/>
            <a:r>
              <a:rPr lang="en-US" altLang="ko-KR" sz="2400">
                <a:latin typeface="Times New Roman" panose="02020603050405020304" pitchFamily="18" charset="0"/>
              </a:rPr>
              <a:t>coprocessor :</a:t>
            </a:r>
            <a:r>
              <a:rPr lang="en-US" altLang="ko-KR" sz="2000">
                <a:latin typeface="Times New Roman" panose="02020603050405020304" pitchFamily="18" charset="0"/>
              </a:rPr>
              <a:t> redesign(</a:t>
            </a:r>
            <a:r>
              <a:rPr lang="en-US" altLang="ko-KR" sz="1800">
                <a:latin typeface="Times New Roman" panose="02020603050405020304" pitchFamily="18" charset="0"/>
              </a:rPr>
              <a:t>8-stage instruction pipeline</a:t>
            </a:r>
            <a:r>
              <a:rPr lang="en-US" altLang="ko-KR" sz="2000">
                <a:latin typeface="Times New Roman" panose="02020603050405020304" pitchFamily="18" charset="0"/>
              </a:rPr>
              <a:t>)</a:t>
            </a:r>
          </a:p>
          <a:p>
            <a:pPr lvl="1"/>
            <a:r>
              <a:rPr lang="en-US" altLang="ko-KR" sz="2400">
                <a:latin typeface="Times New Roman" panose="02020603050405020304" pitchFamily="18" charset="0"/>
              </a:rPr>
              <a:t>external data bus :</a:t>
            </a:r>
            <a:r>
              <a:rPr lang="en-US" altLang="ko-KR" sz="2000">
                <a:latin typeface="Times New Roman" panose="02020603050405020304" pitchFamily="18" charset="0"/>
              </a:rPr>
              <a:t> 64 bit(</a:t>
            </a:r>
            <a:r>
              <a:rPr lang="en-US" altLang="ko-KR" sz="1800">
                <a:latin typeface="Times New Roman" panose="02020603050405020304" pitchFamily="18" charset="0"/>
              </a:rPr>
              <a:t>higher data transfer rates</a:t>
            </a:r>
            <a:r>
              <a:rPr lang="en-US" altLang="ko-KR" sz="2000">
                <a:latin typeface="Times New Roman" panose="02020603050405020304" pitchFamily="18" charset="0"/>
              </a:rPr>
              <a:t>)</a:t>
            </a:r>
          </a:p>
          <a:p>
            <a:pPr lvl="1"/>
            <a:r>
              <a:rPr lang="en-US" altLang="ko-KR" sz="2400">
                <a:latin typeface="Times New Roman" panose="02020603050405020304" pitchFamily="18" charset="0"/>
              </a:rPr>
              <a:t>added 6 new instructions :</a:t>
            </a:r>
            <a:r>
              <a:rPr lang="en-US" altLang="ko-KR" sz="2000">
                <a:latin typeface="Times New Roman" panose="02020603050405020304" pitchFamily="18" charset="0"/>
              </a:rPr>
              <a:t> for used by OS</a:t>
            </a:r>
          </a:p>
        </p:txBody>
      </p:sp>
    </p:spTree>
  </p:cSld>
  <p:clrMapOvr>
    <a:masterClrMapping/>
  </p:clrMapOvr>
  <p:transition>
    <p:pull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02D0959C-4C19-445D-81BE-B002C1F80242}"/>
              </a:ext>
            </a:extLst>
          </p:cNvPr>
          <p:cNvSpPr>
            <a:spLocks noGrp="1"/>
          </p:cNvSpPr>
          <p:nvPr>
            <p:ph type="sldNum" sz="quarter" idx="12"/>
          </p:nvPr>
        </p:nvSpPr>
        <p:spPr/>
        <p:txBody>
          <a:bodyPr/>
          <a:lstStyle/>
          <a:p>
            <a:fld id="{3A4FA242-DB17-4D03-B4F1-6A93BA81A39D}" type="slidenum">
              <a:rPr lang="ar-SA" altLang="ko-KR"/>
              <a:pPr/>
              <a:t>29</a:t>
            </a:fld>
            <a:endParaRPr lang="en-US" altLang="ko-KR"/>
          </a:p>
        </p:txBody>
      </p:sp>
      <p:pic>
        <p:nvPicPr>
          <p:cNvPr id="51204" name="Picture 4" descr="ifg03-23">
            <a:extLst>
              <a:ext uri="{FF2B5EF4-FFF2-40B4-BE49-F238E27FC236}">
                <a16:creationId xmlns:a16="http://schemas.microsoft.com/office/drawing/2014/main" id="{02308651-5695-41AD-AF4C-82DDBD79E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73"/>
            <a:ext cx="9144000" cy="66769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46A551C5-566E-47F6-B876-2371AD897C6D}"/>
              </a:ext>
            </a:extLst>
          </p:cNvPr>
          <p:cNvSpPr>
            <a:spLocks noGrp="1" noChangeArrowheads="1"/>
          </p:cNvSpPr>
          <p:nvPr>
            <p:ph type="ctrTitle"/>
          </p:nvPr>
        </p:nvSpPr>
        <p:spPr/>
        <p:txBody>
          <a:bodyPr/>
          <a:lstStyle/>
          <a:p>
            <a:r>
              <a:rPr lang="en-US" altLang="ko-KR" dirty="0">
                <a:latin typeface="Times New Roman" panose="02020603050405020304" pitchFamily="18" charset="0"/>
              </a:rPr>
              <a:t>Chapter 1</a:t>
            </a:r>
          </a:p>
        </p:txBody>
      </p:sp>
      <p:sp>
        <p:nvSpPr>
          <p:cNvPr id="38915" name="Rectangle 3">
            <a:extLst>
              <a:ext uri="{FF2B5EF4-FFF2-40B4-BE49-F238E27FC236}">
                <a16:creationId xmlns:a16="http://schemas.microsoft.com/office/drawing/2014/main" id="{348E5ABE-2C23-411E-B485-D1A75CC02644}"/>
              </a:ext>
            </a:extLst>
          </p:cNvPr>
          <p:cNvSpPr>
            <a:spLocks noGrp="1" noChangeArrowheads="1"/>
          </p:cNvSpPr>
          <p:nvPr>
            <p:ph type="subTitle" idx="1"/>
          </p:nvPr>
        </p:nvSpPr>
        <p:spPr>
          <a:xfrm>
            <a:off x="381000" y="3729038"/>
            <a:ext cx="8001000" cy="1371600"/>
          </a:xfrm>
        </p:spPr>
        <p:txBody>
          <a:bodyPr/>
          <a:lstStyle/>
          <a:p>
            <a:r>
              <a:rPr lang="en-US" altLang="ko-KR" dirty="0">
                <a:latin typeface="Times New Roman" panose="02020603050405020304" pitchFamily="18" charset="0"/>
              </a:rPr>
              <a:t>Introduction to the Microprocessor and Computer</a:t>
            </a:r>
          </a:p>
        </p:txBody>
      </p:sp>
    </p:spTree>
  </p:cSld>
  <p:clrMapOvr>
    <a:masterClrMapping/>
  </p:clrMapOvr>
  <p:transition>
    <p:pull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A556EF-20B8-4E76-A118-197335E8153D}"/>
              </a:ext>
            </a:extLst>
          </p:cNvPr>
          <p:cNvSpPr>
            <a:spLocks noGrp="1"/>
          </p:cNvSpPr>
          <p:nvPr>
            <p:ph type="sldNum" sz="quarter" idx="12"/>
          </p:nvPr>
        </p:nvSpPr>
        <p:spPr/>
        <p:txBody>
          <a:bodyPr/>
          <a:lstStyle/>
          <a:p>
            <a:fld id="{CBE3C93B-7942-4513-AA6E-2AB5BF836DB7}" type="slidenum">
              <a:rPr lang="ar-SA" altLang="ko-KR"/>
              <a:pPr/>
              <a:t>30</a:t>
            </a:fld>
            <a:endParaRPr lang="en-US" altLang="ko-KR"/>
          </a:p>
        </p:txBody>
      </p:sp>
      <p:pic>
        <p:nvPicPr>
          <p:cNvPr id="46084" name="Picture 4" descr="ifg01-03">
            <a:extLst>
              <a:ext uri="{FF2B5EF4-FFF2-40B4-BE49-F238E27FC236}">
                <a16:creationId xmlns:a16="http://schemas.microsoft.com/office/drawing/2014/main" id="{BAE097AF-70E9-428F-9779-AA9050500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7772400" cy="54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E2803F-34B5-4CB1-83B6-B7486200549E}"/>
              </a:ext>
            </a:extLst>
          </p:cNvPr>
          <p:cNvSpPr>
            <a:spLocks noGrp="1"/>
          </p:cNvSpPr>
          <p:nvPr>
            <p:ph type="sldNum" sz="quarter" idx="12"/>
          </p:nvPr>
        </p:nvSpPr>
        <p:spPr/>
        <p:txBody>
          <a:bodyPr/>
          <a:lstStyle/>
          <a:p>
            <a:fld id="{BD00F7E6-4CED-4075-A180-D2B39C22D950}" type="slidenum">
              <a:rPr lang="ar-SA" altLang="ko-KR"/>
              <a:pPr/>
              <a:t>31</a:t>
            </a:fld>
            <a:endParaRPr lang="en-US" altLang="ko-KR"/>
          </a:p>
        </p:txBody>
      </p:sp>
      <p:pic>
        <p:nvPicPr>
          <p:cNvPr id="137219" name="Picture 3" descr="impu01fg04">
            <a:extLst>
              <a:ext uri="{FF2B5EF4-FFF2-40B4-BE49-F238E27FC236}">
                <a16:creationId xmlns:a16="http://schemas.microsoft.com/office/drawing/2014/main" id="{EB78BBE1-EA35-400B-954C-E3FE18937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38200"/>
            <a:ext cx="7772400" cy="518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78171092-6ED6-4424-AA01-F5FD57A40014}"/>
              </a:ext>
            </a:extLst>
          </p:cNvPr>
          <p:cNvSpPr>
            <a:spLocks noGrp="1"/>
          </p:cNvSpPr>
          <p:nvPr>
            <p:ph type="sldNum" sz="quarter" idx="12"/>
          </p:nvPr>
        </p:nvSpPr>
        <p:spPr/>
        <p:txBody>
          <a:bodyPr/>
          <a:lstStyle/>
          <a:p>
            <a:fld id="{C4D64EAA-D727-4FD1-8218-27E960B9EFFD}" type="slidenum">
              <a:rPr lang="ar-SA" altLang="ko-KR"/>
              <a:pPr/>
              <a:t>32</a:t>
            </a:fld>
            <a:endParaRPr lang="en-US" altLang="ko-KR"/>
          </a:p>
        </p:txBody>
      </p:sp>
      <p:sp>
        <p:nvSpPr>
          <p:cNvPr id="65538" name="Rectangle 2">
            <a:extLst>
              <a:ext uri="{FF2B5EF4-FFF2-40B4-BE49-F238E27FC236}">
                <a16:creationId xmlns:a16="http://schemas.microsoft.com/office/drawing/2014/main" id="{3EC969E8-DFC7-4949-8ACB-9EF9FFA6C09C}"/>
              </a:ext>
            </a:extLst>
          </p:cNvPr>
          <p:cNvSpPr>
            <a:spLocks noGrp="1" noChangeArrowheads="1"/>
          </p:cNvSpPr>
          <p:nvPr>
            <p:ph type="title"/>
          </p:nvPr>
        </p:nvSpPr>
        <p:spPr>
          <a:xfrm>
            <a:off x="685800" y="381000"/>
            <a:ext cx="7772400" cy="609600"/>
          </a:xfrm>
        </p:spPr>
        <p:txBody>
          <a:bodyPr/>
          <a:lstStyle/>
          <a:p>
            <a:r>
              <a:rPr lang="en-US" altLang="ko-KR" dirty="0">
                <a:latin typeface="Times New Roman" panose="02020603050405020304" pitchFamily="18" charset="0"/>
              </a:rPr>
              <a:t>Pentium pro</a:t>
            </a:r>
          </a:p>
        </p:txBody>
      </p:sp>
      <p:sp>
        <p:nvSpPr>
          <p:cNvPr id="65539" name="Rectangle 3">
            <a:extLst>
              <a:ext uri="{FF2B5EF4-FFF2-40B4-BE49-F238E27FC236}">
                <a16:creationId xmlns:a16="http://schemas.microsoft.com/office/drawing/2014/main" id="{DE3C439A-2C51-4C48-84A6-3ACD64534D7B}"/>
              </a:ext>
            </a:extLst>
          </p:cNvPr>
          <p:cNvSpPr>
            <a:spLocks noGrp="1" noChangeArrowheads="1"/>
          </p:cNvSpPr>
          <p:nvPr>
            <p:ph type="body" idx="1"/>
          </p:nvPr>
        </p:nvSpPr>
        <p:spPr>
          <a:xfrm>
            <a:off x="685800" y="914400"/>
            <a:ext cx="8077200" cy="5638800"/>
          </a:xfrm>
        </p:spPr>
        <p:txBody>
          <a:bodyPr/>
          <a:lstStyle/>
          <a:p>
            <a:r>
              <a:rPr lang="en-US" altLang="ko-KR" sz="2800">
                <a:latin typeface="Times New Roman" panose="02020603050405020304" pitchFamily="18" charset="0"/>
              </a:rPr>
              <a:t>codenamed P6 : 1995</a:t>
            </a:r>
          </a:p>
          <a:p>
            <a:pPr lvl="1"/>
            <a:r>
              <a:rPr lang="en-US" altLang="ko-KR" sz="2400">
                <a:latin typeface="Times New Roman" panose="02020603050405020304" pitchFamily="18" charset="0"/>
              </a:rPr>
              <a:t>basic clock frequency : 150, 166MHz </a:t>
            </a:r>
          </a:p>
          <a:p>
            <a:r>
              <a:rPr lang="en-US" altLang="ko-KR" sz="2800" b="1">
                <a:latin typeface="Times New Roman" panose="02020603050405020304" pitchFamily="18" charset="0"/>
              </a:rPr>
              <a:t>two chips in one</a:t>
            </a:r>
            <a:r>
              <a:rPr lang="en-US" altLang="ko-KR" sz="2800">
                <a:latin typeface="Times New Roman" panose="02020603050405020304" pitchFamily="18" charset="0"/>
              </a:rPr>
              <a:t> :  two separate silicon die</a:t>
            </a:r>
          </a:p>
          <a:p>
            <a:pPr lvl="1"/>
            <a:r>
              <a:rPr lang="en-US" altLang="ko-KR" sz="2400">
                <a:latin typeface="Times New Roman" panose="02020603050405020304" pitchFamily="18" charset="0"/>
              </a:rPr>
              <a:t>processor(large chip), 256K level two cache</a:t>
            </a:r>
          </a:p>
          <a:p>
            <a:r>
              <a:rPr lang="en-US" altLang="ko-KR" sz="2800">
                <a:latin typeface="Times New Roman" panose="02020603050405020304" pitchFamily="18" charset="0"/>
              </a:rPr>
              <a:t>Superscaler processor of degree three(12 stage)</a:t>
            </a:r>
          </a:p>
          <a:p>
            <a:r>
              <a:rPr lang="en-US" altLang="ko-KR" sz="2800">
                <a:latin typeface="Times New Roman" panose="02020603050405020304" pitchFamily="18" charset="0"/>
              </a:rPr>
              <a:t>internal cache : </a:t>
            </a:r>
          </a:p>
          <a:p>
            <a:pPr lvl="1"/>
            <a:r>
              <a:rPr lang="en-US" altLang="ko-KR" sz="2400">
                <a:latin typeface="Times New Roman" panose="02020603050405020304" pitchFamily="18" charset="0"/>
              </a:rPr>
              <a:t>level one(L1) : 8K instruction and data cache</a:t>
            </a:r>
          </a:p>
          <a:p>
            <a:pPr lvl="1"/>
            <a:r>
              <a:rPr lang="en-US" altLang="ko-KR" sz="2400">
                <a:latin typeface="Times New Roman" panose="02020603050405020304" pitchFamily="18" charset="0"/>
              </a:rPr>
              <a:t>level two(L2) : 256K(or 512K)</a:t>
            </a:r>
          </a:p>
          <a:p>
            <a:r>
              <a:rPr lang="en-US" altLang="ko-KR" sz="2800">
                <a:latin typeface="Times New Roman" panose="02020603050405020304" pitchFamily="18" charset="0"/>
              </a:rPr>
              <a:t>36-bit address bus : 64G byte memory</a:t>
            </a:r>
          </a:p>
          <a:p>
            <a:r>
              <a:rPr lang="en-US" altLang="ko-KR" sz="2800">
                <a:latin typeface="Times New Roman" panose="02020603050405020304" pitchFamily="18" charset="0"/>
              </a:rPr>
              <a:t>has been optimized to efficiently execute 32-bit code</a:t>
            </a:r>
          </a:p>
          <a:p>
            <a:pPr lvl="1"/>
            <a:r>
              <a:rPr lang="en-US" altLang="ko-KR" sz="2400">
                <a:latin typeface="Times New Roman" panose="02020603050405020304" pitchFamily="18" charset="0"/>
              </a:rPr>
              <a:t>bundled with Windows NT : server market</a:t>
            </a:r>
          </a:p>
        </p:txBody>
      </p:sp>
    </p:spTree>
  </p:cSld>
  <p:clrMapOvr>
    <a:masterClrMapping/>
  </p:clrMapOvr>
  <p:transition>
    <p:pull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5714DB67-EC5F-4B33-813E-9295967E01E6}"/>
              </a:ext>
            </a:extLst>
          </p:cNvPr>
          <p:cNvSpPr>
            <a:spLocks noGrp="1"/>
          </p:cNvSpPr>
          <p:nvPr>
            <p:ph type="sldNum" sz="quarter" idx="12"/>
          </p:nvPr>
        </p:nvSpPr>
        <p:spPr/>
        <p:txBody>
          <a:bodyPr/>
          <a:lstStyle/>
          <a:p>
            <a:fld id="{A439EA29-71C6-4924-AFE9-A6425BABD360}" type="slidenum">
              <a:rPr lang="ar-SA" altLang="ko-KR"/>
              <a:pPr/>
              <a:t>33</a:t>
            </a:fld>
            <a:endParaRPr lang="en-US" altLang="ko-KR"/>
          </a:p>
        </p:txBody>
      </p:sp>
      <p:sp>
        <p:nvSpPr>
          <p:cNvPr id="135170" name="Rectangle 2">
            <a:extLst>
              <a:ext uri="{FF2B5EF4-FFF2-40B4-BE49-F238E27FC236}">
                <a16:creationId xmlns:a16="http://schemas.microsoft.com/office/drawing/2014/main" id="{2D0AF535-D163-41EA-9223-2EDC0D977C90}"/>
              </a:ext>
            </a:extLst>
          </p:cNvPr>
          <p:cNvSpPr>
            <a:spLocks noGrp="1" noChangeArrowheads="1"/>
          </p:cNvSpPr>
          <p:nvPr>
            <p:ph type="title"/>
          </p:nvPr>
        </p:nvSpPr>
        <p:spPr>
          <a:xfrm>
            <a:off x="381000" y="381000"/>
            <a:ext cx="8305800" cy="609600"/>
          </a:xfrm>
        </p:spPr>
        <p:txBody>
          <a:bodyPr/>
          <a:lstStyle/>
          <a:p>
            <a:r>
              <a:rPr lang="en-US" altLang="ko-KR" sz="3200">
                <a:latin typeface="Times New Roman" panose="02020603050405020304" pitchFamily="18" charset="0"/>
              </a:rPr>
              <a:t>PentiumⅡand PentiumⅡXeon Microprocessor</a:t>
            </a:r>
          </a:p>
        </p:txBody>
      </p:sp>
      <p:sp>
        <p:nvSpPr>
          <p:cNvPr id="135171" name="Rectangle 3">
            <a:extLst>
              <a:ext uri="{FF2B5EF4-FFF2-40B4-BE49-F238E27FC236}">
                <a16:creationId xmlns:a16="http://schemas.microsoft.com/office/drawing/2014/main" id="{56A3AD5F-FDE3-4EE3-85D9-466087544841}"/>
              </a:ext>
            </a:extLst>
          </p:cNvPr>
          <p:cNvSpPr>
            <a:spLocks noGrp="1" noChangeArrowheads="1"/>
          </p:cNvSpPr>
          <p:nvPr>
            <p:ph type="body" idx="1"/>
          </p:nvPr>
        </p:nvSpPr>
        <p:spPr>
          <a:xfrm>
            <a:off x="685800" y="914400"/>
            <a:ext cx="7924800" cy="5638800"/>
          </a:xfrm>
        </p:spPr>
        <p:txBody>
          <a:bodyPr/>
          <a:lstStyle/>
          <a:p>
            <a:r>
              <a:rPr lang="en-US" altLang="ko-KR" sz="2800">
                <a:latin typeface="Times New Roman" panose="02020603050405020304" pitchFamily="18" charset="0"/>
              </a:rPr>
              <a:t>PentiumⅡmicroprocessor released  in 1997</a:t>
            </a:r>
          </a:p>
          <a:p>
            <a:r>
              <a:rPr lang="en-US" altLang="ko-KR" sz="2800" b="1">
                <a:latin typeface="Times New Roman" panose="02020603050405020304" pitchFamily="18" charset="0"/>
              </a:rPr>
              <a:t>PentiumⅡ module</a:t>
            </a:r>
            <a:r>
              <a:rPr lang="en-US" altLang="ko-KR" sz="2800">
                <a:latin typeface="Times New Roman" panose="02020603050405020304" pitchFamily="18" charset="0"/>
              </a:rPr>
              <a:t> : small circuit board</a:t>
            </a:r>
          </a:p>
          <a:p>
            <a:pPr lvl="1"/>
            <a:r>
              <a:rPr lang="en-US" altLang="ko-KR" sz="2400">
                <a:latin typeface="Times New Roman" panose="02020603050405020304" pitchFamily="18" charset="0"/>
              </a:rPr>
              <a:t>Pentium pro with MMX : no internal L2 cache</a:t>
            </a:r>
          </a:p>
          <a:p>
            <a:pPr lvl="1"/>
            <a:r>
              <a:rPr lang="en-US" altLang="ko-KR" sz="2400">
                <a:latin typeface="Times New Roman" panose="02020603050405020304" pitchFamily="18" charset="0"/>
              </a:rPr>
              <a:t>512K L2 cache(operated at speed of 133MHz)</a:t>
            </a:r>
          </a:p>
          <a:p>
            <a:r>
              <a:rPr lang="en-US" altLang="ko-KR" sz="2800">
                <a:latin typeface="Times New Roman" panose="02020603050405020304" pitchFamily="18" charset="0"/>
              </a:rPr>
              <a:t>main reason :</a:t>
            </a:r>
          </a:p>
          <a:p>
            <a:pPr lvl="1"/>
            <a:r>
              <a:rPr lang="en-US" altLang="ko-KR" sz="2400">
                <a:latin typeface="Times New Roman" panose="02020603050405020304" pitchFamily="18" charset="0"/>
              </a:rPr>
              <a:t>L2 cache found main board of Pentium : 60, 66MHz</a:t>
            </a:r>
          </a:p>
          <a:p>
            <a:pPr lvl="1"/>
            <a:r>
              <a:rPr lang="en-US" altLang="ko-KR" sz="2400">
                <a:latin typeface="Times New Roman" panose="02020603050405020304" pitchFamily="18" charset="0"/>
              </a:rPr>
              <a:t>not fast enough to justify a new microprocessor</a:t>
            </a:r>
          </a:p>
          <a:p>
            <a:pPr lvl="1"/>
            <a:r>
              <a:rPr lang="en-US" altLang="ko-KR" sz="2400">
                <a:latin typeface="Times New Roman" panose="02020603050405020304" pitchFamily="18" charset="0"/>
              </a:rPr>
              <a:t>Pentium pro : not well yield</a:t>
            </a:r>
          </a:p>
          <a:p>
            <a:r>
              <a:rPr lang="en-US" altLang="ko-KR" sz="2800">
                <a:latin typeface="Times New Roman" panose="02020603050405020304" pitchFamily="18" charset="0"/>
              </a:rPr>
              <a:t>266~333MHz with 100MHz bus speed : in 1998</a:t>
            </a:r>
          </a:p>
          <a:p>
            <a:pPr lvl="1"/>
            <a:r>
              <a:rPr lang="en-US" altLang="ko-KR" sz="2400">
                <a:latin typeface="Times New Roman" panose="02020603050405020304" pitchFamily="18" charset="0"/>
              </a:rPr>
              <a:t>bottleneck : external bus speed 66MHz</a:t>
            </a:r>
          </a:p>
          <a:p>
            <a:pPr lvl="1"/>
            <a:r>
              <a:rPr lang="en-US" altLang="ko-KR" sz="2400">
                <a:latin typeface="Times New Roman" panose="02020603050405020304" pitchFamily="18" charset="0"/>
              </a:rPr>
              <a:t>use of 8ns SDRAM : </a:t>
            </a:r>
          </a:p>
        </p:txBody>
      </p:sp>
    </p:spTree>
  </p:cSld>
  <p:clrMapOvr>
    <a:masterClrMapping/>
  </p:clrMapOvr>
  <p:transition>
    <p:pull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0A6AE9-1EA3-4627-AEFA-465B0B92380B}"/>
              </a:ext>
            </a:extLst>
          </p:cNvPr>
          <p:cNvSpPr>
            <a:spLocks noGrp="1"/>
          </p:cNvSpPr>
          <p:nvPr>
            <p:ph type="sldNum" sz="quarter" idx="12"/>
          </p:nvPr>
        </p:nvSpPr>
        <p:spPr/>
        <p:txBody>
          <a:bodyPr/>
          <a:lstStyle/>
          <a:p>
            <a:fld id="{233AA46B-0957-48EF-9169-FD0D886AE00F}" type="slidenum">
              <a:rPr lang="ar-SA" altLang="ko-KR"/>
              <a:pPr/>
              <a:t>34</a:t>
            </a:fld>
            <a:endParaRPr lang="en-US" altLang="ko-KR"/>
          </a:p>
        </p:txBody>
      </p:sp>
      <p:sp>
        <p:nvSpPr>
          <p:cNvPr id="138242" name="Rectangle 2">
            <a:extLst>
              <a:ext uri="{FF2B5EF4-FFF2-40B4-BE49-F238E27FC236}">
                <a16:creationId xmlns:a16="http://schemas.microsoft.com/office/drawing/2014/main" id="{D7C26A20-D7D8-4B22-85B6-503FD0ED6D41}"/>
              </a:ext>
            </a:extLst>
          </p:cNvPr>
          <p:cNvSpPr>
            <a:spLocks noGrp="1" noChangeArrowheads="1"/>
          </p:cNvSpPr>
          <p:nvPr>
            <p:ph type="title"/>
          </p:nvPr>
        </p:nvSpPr>
        <p:spPr>
          <a:xfrm>
            <a:off x="381000" y="838200"/>
            <a:ext cx="8305800" cy="609600"/>
          </a:xfrm>
        </p:spPr>
        <p:txBody>
          <a:bodyPr/>
          <a:lstStyle/>
          <a:p>
            <a:r>
              <a:rPr lang="en-US" altLang="ko-KR" sz="3200">
                <a:latin typeface="Times New Roman" panose="02020603050405020304" pitchFamily="18" charset="0"/>
              </a:rPr>
              <a:t>PentiumⅡand PentiumⅡXeon Microprocessor</a:t>
            </a:r>
          </a:p>
        </p:txBody>
      </p:sp>
      <p:sp>
        <p:nvSpPr>
          <p:cNvPr id="138243" name="Rectangle 3">
            <a:extLst>
              <a:ext uri="{FF2B5EF4-FFF2-40B4-BE49-F238E27FC236}">
                <a16:creationId xmlns:a16="http://schemas.microsoft.com/office/drawing/2014/main" id="{92B2C1B3-CBE5-414E-82A0-592EADCFF435}"/>
              </a:ext>
            </a:extLst>
          </p:cNvPr>
          <p:cNvSpPr>
            <a:spLocks noGrp="1" noChangeArrowheads="1"/>
          </p:cNvSpPr>
          <p:nvPr>
            <p:ph type="body" idx="1"/>
          </p:nvPr>
        </p:nvSpPr>
        <p:spPr>
          <a:xfrm>
            <a:off x="685800" y="1752600"/>
            <a:ext cx="7924800" cy="4191000"/>
          </a:xfrm>
        </p:spPr>
        <p:txBody>
          <a:bodyPr/>
          <a:lstStyle/>
          <a:p>
            <a:r>
              <a:rPr lang="en-US" altLang="ko-KR" sz="2800">
                <a:latin typeface="Times New Roman" panose="02020603050405020304" pitchFamily="18" charset="0"/>
              </a:rPr>
              <a:t>new version of PentiumⅡcalled Xeon : mid-1998</a:t>
            </a:r>
          </a:p>
          <a:p>
            <a:pPr lvl="1"/>
            <a:r>
              <a:rPr lang="en-US" altLang="ko-KR" sz="2400">
                <a:latin typeface="Times New Roman" panose="02020603050405020304" pitchFamily="18" charset="0"/>
              </a:rPr>
              <a:t>for high-end workstation and server applications</a:t>
            </a:r>
          </a:p>
          <a:p>
            <a:r>
              <a:rPr lang="en-US" altLang="ko-KR" sz="2800">
                <a:latin typeface="Times New Roman" panose="02020603050405020304" pitchFamily="18" charset="0"/>
              </a:rPr>
              <a:t>main difference from PentiumⅡ :</a:t>
            </a:r>
          </a:p>
          <a:p>
            <a:pPr lvl="1"/>
            <a:r>
              <a:rPr lang="en-US" altLang="ko-KR" sz="2400">
                <a:latin typeface="Times New Roman" panose="02020603050405020304" pitchFamily="18" charset="0"/>
              </a:rPr>
              <a:t>L1 cache size : 32K bytes</a:t>
            </a:r>
          </a:p>
          <a:p>
            <a:pPr lvl="1"/>
            <a:r>
              <a:rPr lang="en-US" altLang="ko-KR" sz="2400">
                <a:latin typeface="Times New Roman" panose="02020603050405020304" pitchFamily="18" charset="0"/>
              </a:rPr>
              <a:t>L2 cache size : 512K, 1M, 2M</a:t>
            </a:r>
          </a:p>
          <a:p>
            <a:r>
              <a:rPr lang="en-US" altLang="ko-KR" sz="2800">
                <a:latin typeface="Times New Roman" panose="02020603050405020304" pitchFamily="18" charset="0"/>
              </a:rPr>
              <a:t>change in Intel’s strategy :</a:t>
            </a:r>
          </a:p>
          <a:p>
            <a:pPr lvl="1"/>
            <a:r>
              <a:rPr lang="en-US" altLang="ko-KR" sz="2400">
                <a:latin typeface="Times New Roman" panose="02020603050405020304" pitchFamily="18" charset="0"/>
              </a:rPr>
              <a:t>professional version and home/business version of PentiumⅡ microprocessor</a:t>
            </a:r>
          </a:p>
        </p:txBody>
      </p:sp>
    </p:spTree>
  </p:cSld>
  <p:clrMapOvr>
    <a:masterClrMapping/>
  </p:clrMapOvr>
  <p:transition>
    <p:pull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4B67146-C0C9-45F4-A0D5-AEA40D3364B3}"/>
              </a:ext>
            </a:extLst>
          </p:cNvPr>
          <p:cNvSpPr>
            <a:spLocks noGrp="1"/>
          </p:cNvSpPr>
          <p:nvPr>
            <p:ph type="sldNum" sz="quarter" idx="12"/>
          </p:nvPr>
        </p:nvSpPr>
        <p:spPr/>
        <p:txBody>
          <a:bodyPr/>
          <a:lstStyle/>
          <a:p>
            <a:fld id="{6DBF150C-2056-42B2-B7FD-FC4F6DA6EC76}" type="slidenum">
              <a:rPr lang="ar-SA" altLang="ko-KR"/>
              <a:pPr/>
              <a:t>35</a:t>
            </a:fld>
            <a:endParaRPr lang="en-US" altLang="ko-KR"/>
          </a:p>
        </p:txBody>
      </p:sp>
      <p:sp>
        <p:nvSpPr>
          <p:cNvPr id="139266" name="Rectangle 2">
            <a:extLst>
              <a:ext uri="{FF2B5EF4-FFF2-40B4-BE49-F238E27FC236}">
                <a16:creationId xmlns:a16="http://schemas.microsoft.com/office/drawing/2014/main" id="{EEEDAC33-BC5A-4B67-96A4-AC0F80423991}"/>
              </a:ext>
            </a:extLst>
          </p:cNvPr>
          <p:cNvSpPr>
            <a:spLocks noGrp="1" noChangeArrowheads="1"/>
          </p:cNvSpPr>
          <p:nvPr>
            <p:ph type="title"/>
          </p:nvPr>
        </p:nvSpPr>
        <p:spPr>
          <a:xfrm>
            <a:off x="381000" y="838200"/>
            <a:ext cx="8305800" cy="609600"/>
          </a:xfrm>
        </p:spPr>
        <p:txBody>
          <a:bodyPr/>
          <a:lstStyle/>
          <a:p>
            <a:r>
              <a:rPr lang="en-US" altLang="ko-KR" sz="3200">
                <a:latin typeface="Times New Roman" panose="02020603050405020304" pitchFamily="18" charset="0"/>
              </a:rPr>
              <a:t>Pentium Ⅲ Microprocessor</a:t>
            </a:r>
          </a:p>
        </p:txBody>
      </p:sp>
      <p:sp>
        <p:nvSpPr>
          <p:cNvPr id="139267" name="Rectangle 3">
            <a:extLst>
              <a:ext uri="{FF2B5EF4-FFF2-40B4-BE49-F238E27FC236}">
                <a16:creationId xmlns:a16="http://schemas.microsoft.com/office/drawing/2014/main" id="{C8B8B388-036F-4B95-92A7-F3A570754C45}"/>
              </a:ext>
            </a:extLst>
          </p:cNvPr>
          <p:cNvSpPr>
            <a:spLocks noGrp="1" noChangeArrowheads="1"/>
          </p:cNvSpPr>
          <p:nvPr>
            <p:ph type="body" idx="1"/>
          </p:nvPr>
        </p:nvSpPr>
        <p:spPr>
          <a:xfrm>
            <a:off x="685800" y="1600200"/>
            <a:ext cx="7924800" cy="4724400"/>
          </a:xfrm>
        </p:spPr>
        <p:txBody>
          <a:bodyPr/>
          <a:lstStyle/>
          <a:p>
            <a:r>
              <a:rPr lang="en-US" altLang="ko-KR" sz="2800">
                <a:latin typeface="Times New Roman" panose="02020603050405020304" pitchFamily="18" charset="0"/>
              </a:rPr>
              <a:t>1. used faster core than PentiumⅡ </a:t>
            </a:r>
          </a:p>
          <a:p>
            <a:pPr lvl="1"/>
            <a:r>
              <a:rPr lang="en-US" altLang="ko-KR" sz="2400">
                <a:latin typeface="Times New Roman" panose="02020603050405020304" pitchFamily="18" charset="0"/>
              </a:rPr>
              <a:t>is still P6 or Pentium pro processor</a:t>
            </a:r>
          </a:p>
          <a:p>
            <a:r>
              <a:rPr lang="en-US" altLang="ko-KR" sz="2800">
                <a:latin typeface="Times New Roman" panose="02020603050405020304" pitchFamily="18" charset="0"/>
              </a:rPr>
              <a:t>2. Two version : </a:t>
            </a:r>
          </a:p>
          <a:p>
            <a:pPr lvl="1"/>
            <a:r>
              <a:rPr lang="en-US" altLang="ko-KR" sz="2400">
                <a:latin typeface="Times New Roman" panose="02020603050405020304" pitchFamily="18" charset="0"/>
              </a:rPr>
              <a:t>bus speed : 100MHz</a:t>
            </a:r>
          </a:p>
          <a:p>
            <a:pPr lvl="1"/>
            <a:r>
              <a:rPr lang="en-US" altLang="ko-KR" sz="2400">
                <a:latin typeface="Times New Roman" panose="02020603050405020304" pitchFamily="18" charset="0"/>
              </a:rPr>
              <a:t>1. </a:t>
            </a:r>
            <a:r>
              <a:rPr lang="en-US" altLang="ko-KR" sz="2400" b="1">
                <a:latin typeface="Times New Roman" panose="02020603050405020304" pitchFamily="18" charset="0"/>
              </a:rPr>
              <a:t>slot 1 version</a:t>
            </a:r>
            <a:r>
              <a:rPr lang="en-US" altLang="ko-KR" sz="2400">
                <a:latin typeface="Times New Roman" panose="02020603050405020304" pitchFamily="18" charset="0"/>
              </a:rPr>
              <a:t> mounted on a plastic cartridge</a:t>
            </a:r>
          </a:p>
          <a:p>
            <a:pPr lvl="1"/>
            <a:r>
              <a:rPr lang="en-US" altLang="ko-KR" sz="2400">
                <a:latin typeface="Times New Roman" panose="02020603050405020304" pitchFamily="18" charset="0"/>
              </a:rPr>
              <a:t>   512K cache : one-half the clock speed</a:t>
            </a:r>
          </a:p>
          <a:p>
            <a:pPr lvl="1"/>
            <a:r>
              <a:rPr lang="en-US" altLang="ko-KR" sz="2400">
                <a:latin typeface="Times New Roman" panose="02020603050405020304" pitchFamily="18" charset="0"/>
              </a:rPr>
              <a:t>2. </a:t>
            </a:r>
            <a:r>
              <a:rPr lang="en-US" altLang="ko-KR" sz="2400" b="1">
                <a:latin typeface="Times New Roman" panose="02020603050405020304" pitchFamily="18" charset="0"/>
              </a:rPr>
              <a:t>socket 370 version</a:t>
            </a:r>
            <a:r>
              <a:rPr lang="en-US" altLang="ko-KR" sz="2400">
                <a:latin typeface="Times New Roman" panose="02020603050405020304" pitchFamily="18" charset="0"/>
              </a:rPr>
              <a:t> called flip-chip : looks like the older Pentium package → Intel claim cost less</a:t>
            </a:r>
          </a:p>
          <a:p>
            <a:pPr lvl="1"/>
            <a:r>
              <a:rPr lang="en-US" altLang="ko-KR" sz="2400">
                <a:latin typeface="Times New Roman" panose="02020603050405020304" pitchFamily="18" charset="0"/>
              </a:rPr>
              <a:t>   256K cache : clock speed</a:t>
            </a:r>
          </a:p>
          <a:p>
            <a:r>
              <a:rPr lang="en-US" altLang="ko-KR" sz="2800">
                <a:latin typeface="Times New Roman" panose="02020603050405020304" pitchFamily="18" charset="0"/>
              </a:rPr>
              <a:t>3. clock frequency : 1 GHz</a:t>
            </a:r>
          </a:p>
        </p:txBody>
      </p:sp>
    </p:spTree>
  </p:cSld>
  <p:clrMapOvr>
    <a:masterClrMapping/>
  </p:clrMapOvr>
  <p:transition>
    <p:pull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7681DBCA-DCC1-4F6F-BABA-B901479A3AEB}"/>
              </a:ext>
            </a:extLst>
          </p:cNvPr>
          <p:cNvSpPr>
            <a:spLocks noGrp="1"/>
          </p:cNvSpPr>
          <p:nvPr>
            <p:ph type="sldNum" sz="quarter" idx="12"/>
          </p:nvPr>
        </p:nvSpPr>
        <p:spPr/>
        <p:txBody>
          <a:bodyPr/>
          <a:lstStyle/>
          <a:p>
            <a:fld id="{B9106490-C8F2-4959-B40F-17F9F771570C}" type="slidenum">
              <a:rPr lang="ar-SA" altLang="ko-KR"/>
              <a:pPr/>
              <a:t>36</a:t>
            </a:fld>
            <a:endParaRPr lang="en-US" altLang="ko-KR"/>
          </a:p>
        </p:txBody>
      </p:sp>
      <p:sp>
        <p:nvSpPr>
          <p:cNvPr id="140290" name="Rectangle 2">
            <a:extLst>
              <a:ext uri="{FF2B5EF4-FFF2-40B4-BE49-F238E27FC236}">
                <a16:creationId xmlns:a16="http://schemas.microsoft.com/office/drawing/2014/main" id="{65906D8F-D060-4272-A795-C18685B4F02D}"/>
              </a:ext>
            </a:extLst>
          </p:cNvPr>
          <p:cNvSpPr>
            <a:spLocks noGrp="1" noChangeArrowheads="1"/>
          </p:cNvSpPr>
          <p:nvPr>
            <p:ph type="title"/>
          </p:nvPr>
        </p:nvSpPr>
        <p:spPr>
          <a:xfrm>
            <a:off x="381000" y="838200"/>
            <a:ext cx="8305800" cy="609600"/>
          </a:xfrm>
        </p:spPr>
        <p:txBody>
          <a:bodyPr/>
          <a:lstStyle/>
          <a:p>
            <a:r>
              <a:rPr lang="en-US" altLang="ko-KR" sz="3200">
                <a:latin typeface="Times New Roman" panose="02020603050405020304" pitchFamily="18" charset="0"/>
              </a:rPr>
              <a:t>Pentium 4 Microprocessor</a:t>
            </a:r>
          </a:p>
        </p:txBody>
      </p:sp>
      <p:sp>
        <p:nvSpPr>
          <p:cNvPr id="140291" name="Rectangle 3">
            <a:extLst>
              <a:ext uri="{FF2B5EF4-FFF2-40B4-BE49-F238E27FC236}">
                <a16:creationId xmlns:a16="http://schemas.microsoft.com/office/drawing/2014/main" id="{F33E1DEC-C8A4-420C-8891-6F93A1DABC03}"/>
              </a:ext>
            </a:extLst>
          </p:cNvPr>
          <p:cNvSpPr>
            <a:spLocks noGrp="1" noChangeArrowheads="1"/>
          </p:cNvSpPr>
          <p:nvPr>
            <p:ph type="body" idx="1"/>
          </p:nvPr>
        </p:nvSpPr>
        <p:spPr>
          <a:xfrm>
            <a:off x="609600" y="1600200"/>
            <a:ext cx="8077200" cy="4800600"/>
          </a:xfrm>
        </p:spPr>
        <p:txBody>
          <a:bodyPr/>
          <a:lstStyle/>
          <a:p>
            <a:r>
              <a:rPr lang="en-US" altLang="ko-KR" sz="2800">
                <a:latin typeface="Times New Roman" panose="02020603050405020304" pitchFamily="18" charset="0"/>
              </a:rPr>
              <a:t>release in late 2000 : used Intel P6 architecture</a:t>
            </a:r>
          </a:p>
          <a:p>
            <a:r>
              <a:rPr lang="en-US" altLang="ko-KR" sz="2800">
                <a:latin typeface="Times New Roman" panose="02020603050405020304" pitchFamily="18" charset="0"/>
              </a:rPr>
              <a:t>main difference : </a:t>
            </a:r>
          </a:p>
          <a:p>
            <a:r>
              <a:rPr lang="en-US" altLang="ko-KR" sz="2800">
                <a:latin typeface="Times New Roman" panose="02020603050405020304" pitchFamily="18" charset="0"/>
              </a:rPr>
              <a:t>1. clock speed : 1.3, 1.4, 1.5 GHz</a:t>
            </a:r>
          </a:p>
          <a:p>
            <a:r>
              <a:rPr lang="en-US" altLang="ko-KR" sz="2800">
                <a:latin typeface="Times New Roman" panose="02020603050405020304" pitchFamily="18" charset="0"/>
              </a:rPr>
              <a:t>2. support to use RAMBUS memory technology</a:t>
            </a:r>
          </a:p>
          <a:p>
            <a:pPr lvl="1"/>
            <a:r>
              <a:rPr lang="en-US" altLang="ko-KR" sz="2400">
                <a:latin typeface="Times New Roman" panose="02020603050405020304" pitchFamily="18" charset="0"/>
              </a:rPr>
              <a:t>DDR(double-data-rate) SDRAM : both edge</a:t>
            </a:r>
          </a:p>
          <a:p>
            <a:r>
              <a:rPr lang="en-US" altLang="ko-KR" sz="2800">
                <a:latin typeface="Times New Roman" panose="02020603050405020304" pitchFamily="18" charset="0"/>
              </a:rPr>
              <a:t>3. interconnection : from aluminum to copper</a:t>
            </a:r>
          </a:p>
          <a:p>
            <a:pPr lvl="1"/>
            <a:r>
              <a:rPr lang="en-US" altLang="ko-KR" sz="2400">
                <a:latin typeface="Times New Roman" panose="02020603050405020304" pitchFamily="18" charset="0"/>
              </a:rPr>
              <a:t>copper : is better conductor → increase clock frequency</a:t>
            </a:r>
          </a:p>
          <a:p>
            <a:pPr lvl="1"/>
            <a:r>
              <a:rPr lang="en-US" altLang="ko-KR" sz="2400">
                <a:latin typeface="Times New Roman" panose="02020603050405020304" pitchFamily="18" charset="0"/>
              </a:rPr>
              <a:t>bus speed : from current max. of 133MHz to 200MHz or higher</a:t>
            </a:r>
          </a:p>
        </p:txBody>
      </p:sp>
    </p:spTree>
  </p:cSld>
  <p:clrMapOvr>
    <a:masterClrMapping/>
  </p:clrMapOvr>
  <p:transition>
    <p:pull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DB96A46D-A424-4CC6-94F0-67C933F3F3AF}"/>
              </a:ext>
            </a:extLst>
          </p:cNvPr>
          <p:cNvSpPr>
            <a:spLocks noGrp="1"/>
          </p:cNvSpPr>
          <p:nvPr>
            <p:ph type="sldNum" sz="quarter" idx="12"/>
          </p:nvPr>
        </p:nvSpPr>
        <p:spPr/>
        <p:txBody>
          <a:bodyPr/>
          <a:lstStyle/>
          <a:p>
            <a:fld id="{A7D732D1-6A41-4BE0-BA68-071ED40E35BE}" type="slidenum">
              <a:rPr lang="ar-SA" altLang="ko-KR"/>
              <a:pPr/>
              <a:t>37</a:t>
            </a:fld>
            <a:endParaRPr lang="en-US" altLang="ko-KR"/>
          </a:p>
        </p:txBody>
      </p:sp>
      <p:sp>
        <p:nvSpPr>
          <p:cNvPr id="141314" name="Rectangle 2">
            <a:extLst>
              <a:ext uri="{FF2B5EF4-FFF2-40B4-BE49-F238E27FC236}">
                <a16:creationId xmlns:a16="http://schemas.microsoft.com/office/drawing/2014/main" id="{B75FCC77-8F1F-4E13-82B7-B756000D8FDF}"/>
              </a:ext>
            </a:extLst>
          </p:cNvPr>
          <p:cNvSpPr>
            <a:spLocks noGrp="1" noChangeArrowheads="1"/>
          </p:cNvSpPr>
          <p:nvPr>
            <p:ph type="title"/>
          </p:nvPr>
        </p:nvSpPr>
        <p:spPr>
          <a:xfrm>
            <a:off x="381000" y="609600"/>
            <a:ext cx="8305800" cy="609600"/>
          </a:xfrm>
        </p:spPr>
        <p:txBody>
          <a:bodyPr/>
          <a:lstStyle/>
          <a:p>
            <a:r>
              <a:rPr lang="en-US" altLang="ko-KR" sz="3200">
                <a:latin typeface="Times New Roman" panose="02020603050405020304" pitchFamily="18" charset="0"/>
              </a:rPr>
              <a:t>The Future of Microprocessors</a:t>
            </a:r>
          </a:p>
        </p:txBody>
      </p:sp>
      <p:sp>
        <p:nvSpPr>
          <p:cNvPr id="141315" name="Rectangle 3">
            <a:extLst>
              <a:ext uri="{FF2B5EF4-FFF2-40B4-BE49-F238E27FC236}">
                <a16:creationId xmlns:a16="http://schemas.microsoft.com/office/drawing/2014/main" id="{9FDB2AE0-B06F-4FDC-8CDF-8786DB8741AA}"/>
              </a:ext>
            </a:extLst>
          </p:cNvPr>
          <p:cNvSpPr>
            <a:spLocks noGrp="1" noChangeArrowheads="1"/>
          </p:cNvSpPr>
          <p:nvPr>
            <p:ph type="body" idx="1"/>
          </p:nvPr>
        </p:nvSpPr>
        <p:spPr>
          <a:xfrm>
            <a:off x="457200" y="1295400"/>
            <a:ext cx="8305800" cy="5105400"/>
          </a:xfrm>
        </p:spPr>
        <p:txBody>
          <a:bodyPr/>
          <a:lstStyle/>
          <a:p>
            <a:pPr>
              <a:lnSpc>
                <a:spcPct val="90000"/>
              </a:lnSpc>
            </a:pPr>
            <a:r>
              <a:rPr lang="en-US" altLang="ko-KR" sz="2800">
                <a:latin typeface="Times New Roman" panose="02020603050405020304" pitchFamily="18" charset="0"/>
              </a:rPr>
              <a:t>no one can really make accurate prediction : </a:t>
            </a:r>
          </a:p>
          <a:p>
            <a:pPr lvl="1">
              <a:lnSpc>
                <a:spcPct val="90000"/>
              </a:lnSpc>
            </a:pPr>
            <a:r>
              <a:rPr lang="en-US" altLang="ko-KR" sz="2400">
                <a:latin typeface="Times New Roman" panose="02020603050405020304" pitchFamily="18" charset="0"/>
              </a:rPr>
              <a:t>success of Intel family should continue for quite a few years</a:t>
            </a:r>
          </a:p>
          <a:p>
            <a:pPr>
              <a:lnSpc>
                <a:spcPct val="90000"/>
              </a:lnSpc>
            </a:pPr>
            <a:r>
              <a:rPr lang="en-US" altLang="ko-KR" sz="2800">
                <a:latin typeface="Times New Roman" panose="02020603050405020304" pitchFamily="18" charset="0"/>
              </a:rPr>
              <a:t>what may occur is : will occur</a:t>
            </a:r>
          </a:p>
          <a:p>
            <a:pPr lvl="1">
              <a:lnSpc>
                <a:spcPct val="90000"/>
              </a:lnSpc>
            </a:pPr>
            <a:r>
              <a:rPr lang="en-US" altLang="ko-KR" sz="2400">
                <a:latin typeface="Times New Roman" panose="02020603050405020304" pitchFamily="18" charset="0"/>
              </a:rPr>
              <a:t>a change to </a:t>
            </a:r>
            <a:r>
              <a:rPr lang="en-US" altLang="ko-KR" sz="2400" b="1">
                <a:latin typeface="Times New Roman" panose="02020603050405020304" pitchFamily="18" charset="0"/>
              </a:rPr>
              <a:t>RISC technology</a:t>
            </a:r>
            <a:r>
              <a:rPr lang="en-US" altLang="ko-KR" sz="2400">
                <a:latin typeface="Times New Roman" panose="02020603050405020304" pitchFamily="18" charset="0"/>
              </a:rPr>
              <a:t>,</a:t>
            </a:r>
          </a:p>
          <a:p>
            <a:pPr lvl="1">
              <a:lnSpc>
                <a:spcPct val="90000"/>
              </a:lnSpc>
            </a:pPr>
            <a:r>
              <a:rPr lang="en-US" altLang="ko-KR" sz="2400">
                <a:latin typeface="Times New Roman" panose="02020603050405020304" pitchFamily="18" charset="0"/>
              </a:rPr>
              <a:t>but more likely a change to a </a:t>
            </a:r>
            <a:r>
              <a:rPr lang="en-US" altLang="ko-KR" sz="2400" b="1">
                <a:latin typeface="Times New Roman" panose="02020603050405020304" pitchFamily="18" charset="0"/>
              </a:rPr>
              <a:t>new technology</a:t>
            </a:r>
            <a:r>
              <a:rPr lang="en-US" altLang="ko-KR" sz="2400">
                <a:latin typeface="Times New Roman" panose="02020603050405020304" pitchFamily="18" charset="0"/>
              </a:rPr>
              <a:t> being developed jointly by Intel and Hewlett-Packard</a:t>
            </a:r>
          </a:p>
          <a:p>
            <a:pPr>
              <a:lnSpc>
                <a:spcPct val="90000"/>
              </a:lnSpc>
            </a:pPr>
            <a:r>
              <a:rPr lang="en-US" altLang="ko-KR" sz="2800">
                <a:latin typeface="Times New Roman" panose="02020603050405020304" pitchFamily="18" charset="0"/>
              </a:rPr>
              <a:t>new technology :</a:t>
            </a:r>
          </a:p>
          <a:p>
            <a:pPr lvl="1">
              <a:lnSpc>
                <a:spcPct val="90000"/>
              </a:lnSpc>
            </a:pPr>
            <a:r>
              <a:rPr lang="en-US" altLang="ko-KR" sz="2400">
                <a:latin typeface="Times New Roman" panose="02020603050405020304" pitchFamily="18" charset="0"/>
              </a:rPr>
              <a:t>even will embody CISC instruction set of 80X86 family </a:t>
            </a:r>
            <a:r>
              <a:rPr lang="en-US" altLang="ko-KR" sz="2400">
                <a:latin typeface="Times New Roman" panose="02020603050405020304" pitchFamily="18" charset="0"/>
                <a:sym typeface="Symbol" panose="05050102010706020507" pitchFamily="18" charset="2"/>
              </a:rPr>
              <a:t>,</a:t>
            </a:r>
            <a:endParaRPr lang="en-US" altLang="ko-KR" sz="2400">
              <a:latin typeface="Times New Roman" panose="02020603050405020304" pitchFamily="18" charset="0"/>
            </a:endParaRPr>
          </a:p>
          <a:p>
            <a:pPr lvl="1">
              <a:lnSpc>
                <a:spcPct val="90000"/>
              </a:lnSpc>
            </a:pPr>
            <a:r>
              <a:rPr lang="en-US" altLang="ko-KR" sz="2400">
                <a:latin typeface="Times New Roman" panose="02020603050405020304" pitchFamily="18" charset="0"/>
              </a:rPr>
              <a:t>so that software for system will survive</a:t>
            </a:r>
          </a:p>
          <a:p>
            <a:pPr>
              <a:lnSpc>
                <a:spcPct val="90000"/>
              </a:lnSpc>
            </a:pPr>
            <a:r>
              <a:rPr lang="en-US" altLang="ko-KR" sz="2800">
                <a:latin typeface="Times New Roman" panose="02020603050405020304" pitchFamily="18" charset="0"/>
              </a:rPr>
              <a:t>basic premise behind this technology : many </a:t>
            </a:r>
            <a:r>
              <a:rPr lang="en-US" altLang="ko-KR" sz="2800">
                <a:latin typeface="Times New Roman" panose="02020603050405020304" pitchFamily="18" charset="0"/>
                <a:sym typeface="Symbol" panose="05050102010706020507" pitchFamily="18" charset="2"/>
              </a:rPr>
              <a:t> </a:t>
            </a:r>
            <a:endParaRPr lang="en-US" altLang="ko-KR" sz="2800">
              <a:latin typeface="Times New Roman" panose="02020603050405020304" pitchFamily="18" charset="0"/>
            </a:endParaRPr>
          </a:p>
          <a:p>
            <a:pPr lvl="1">
              <a:lnSpc>
                <a:spcPct val="90000"/>
              </a:lnSpc>
            </a:pPr>
            <a:r>
              <a:rPr lang="en-US" altLang="ko-KR" sz="2400">
                <a:latin typeface="Times New Roman" panose="02020603050405020304" pitchFamily="18" charset="0"/>
                <a:sym typeface="Symbol" panose="05050102010706020507" pitchFamily="18" charset="2"/>
              </a:rPr>
              <a:t>will communicate directly with each other, allowing parallel processing without any change to instruction set or program</a:t>
            </a:r>
          </a:p>
        </p:txBody>
      </p:sp>
    </p:spTree>
  </p:cSld>
  <p:clrMapOvr>
    <a:masterClrMapping/>
  </p:clrMapOvr>
  <p:transition>
    <p:pull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B9FAF-9D13-49AA-A972-9668EEFB0420}"/>
              </a:ext>
            </a:extLst>
          </p:cNvPr>
          <p:cNvSpPr>
            <a:spLocks noGrp="1"/>
          </p:cNvSpPr>
          <p:nvPr>
            <p:ph type="ftr" sz="quarter" idx="11"/>
          </p:nvPr>
        </p:nvSpPr>
        <p:spPr/>
        <p:txBody>
          <a:bodyPr/>
          <a:lstStyle/>
          <a:p>
            <a:r>
              <a:rPr lang="en-US" altLang="ko-KR" dirty="0"/>
              <a:t>Chapter 1  Introduction to the Microprocessor and Computer</a:t>
            </a:r>
          </a:p>
        </p:txBody>
      </p:sp>
      <p:sp>
        <p:nvSpPr>
          <p:cNvPr id="6" name="Slide Number Placeholder 5">
            <a:extLst>
              <a:ext uri="{FF2B5EF4-FFF2-40B4-BE49-F238E27FC236}">
                <a16:creationId xmlns:a16="http://schemas.microsoft.com/office/drawing/2014/main" id="{61CFDCA8-FB15-44AC-9896-C37426567DAF}"/>
              </a:ext>
            </a:extLst>
          </p:cNvPr>
          <p:cNvSpPr>
            <a:spLocks noGrp="1"/>
          </p:cNvSpPr>
          <p:nvPr>
            <p:ph type="sldNum" sz="quarter" idx="12"/>
          </p:nvPr>
        </p:nvSpPr>
        <p:spPr/>
        <p:txBody>
          <a:bodyPr/>
          <a:lstStyle/>
          <a:p>
            <a:fld id="{1024EE7F-B6F9-46AA-8CFC-DA1F19614633}" type="slidenum">
              <a:rPr lang="ar-SA" altLang="ko-KR"/>
              <a:pPr/>
              <a:t>38</a:t>
            </a:fld>
            <a:endParaRPr lang="en-US" altLang="ko-KR"/>
          </a:p>
        </p:txBody>
      </p:sp>
      <p:sp>
        <p:nvSpPr>
          <p:cNvPr id="67586" name="Rectangle 2">
            <a:extLst>
              <a:ext uri="{FF2B5EF4-FFF2-40B4-BE49-F238E27FC236}">
                <a16:creationId xmlns:a16="http://schemas.microsoft.com/office/drawing/2014/main" id="{58F8FBC3-E7DE-4E47-9860-3695E8334401}"/>
              </a:ext>
            </a:extLst>
          </p:cNvPr>
          <p:cNvSpPr>
            <a:spLocks noGrp="1" noChangeArrowheads="1"/>
          </p:cNvSpPr>
          <p:nvPr>
            <p:ph type="title"/>
          </p:nvPr>
        </p:nvSpPr>
        <p:spPr>
          <a:xfrm>
            <a:off x="685800" y="768350"/>
            <a:ext cx="7772400" cy="908050"/>
          </a:xfrm>
        </p:spPr>
        <p:txBody>
          <a:bodyPr/>
          <a:lstStyle/>
          <a:p>
            <a:pPr>
              <a:lnSpc>
                <a:spcPct val="80000"/>
              </a:lnSpc>
            </a:pPr>
            <a:r>
              <a:rPr lang="en-US" altLang="ko-KR" sz="3600">
                <a:latin typeface="Times New Roman" panose="02020603050405020304" pitchFamily="18" charset="0"/>
              </a:rPr>
              <a:t>1-2 The microprocessor-based personal computer system</a:t>
            </a:r>
          </a:p>
        </p:txBody>
      </p:sp>
      <p:sp>
        <p:nvSpPr>
          <p:cNvPr id="67587" name="Rectangle 3">
            <a:extLst>
              <a:ext uri="{FF2B5EF4-FFF2-40B4-BE49-F238E27FC236}">
                <a16:creationId xmlns:a16="http://schemas.microsoft.com/office/drawing/2014/main" id="{DBB5219F-EC4C-4DA5-BC84-A3B6DAACF8C7}"/>
              </a:ext>
            </a:extLst>
          </p:cNvPr>
          <p:cNvSpPr>
            <a:spLocks noGrp="1" noChangeArrowheads="1"/>
          </p:cNvSpPr>
          <p:nvPr>
            <p:ph type="body" idx="1"/>
          </p:nvPr>
        </p:nvSpPr>
        <p:spPr>
          <a:xfrm>
            <a:off x="685800" y="1600200"/>
            <a:ext cx="7772400" cy="914400"/>
          </a:xfrm>
        </p:spPr>
        <p:txBody>
          <a:bodyPr/>
          <a:lstStyle/>
          <a:p>
            <a:pPr>
              <a:lnSpc>
                <a:spcPct val="90000"/>
              </a:lnSpc>
            </a:pPr>
            <a:r>
              <a:rPr lang="en-US" altLang="ko-KR" sz="2800">
                <a:latin typeface="Times New Roman" panose="02020603050405020304" pitchFamily="18" charset="0"/>
              </a:rPr>
              <a:t>Bus : set of common connection that carry the same type of information(address, data, control)</a:t>
            </a:r>
          </a:p>
        </p:txBody>
      </p:sp>
      <p:pic>
        <p:nvPicPr>
          <p:cNvPr id="67590" name="Picture 6" descr="ifg01-04">
            <a:extLst>
              <a:ext uri="{FF2B5EF4-FFF2-40B4-BE49-F238E27FC236}">
                <a16:creationId xmlns:a16="http://schemas.microsoft.com/office/drawing/2014/main" id="{8E038599-6D06-4F8A-B09E-2DF40A33E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4600"/>
            <a:ext cx="73914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A419-3329-49A0-BE51-26794871BBAD}"/>
              </a:ext>
            </a:extLst>
          </p:cNvPr>
          <p:cNvSpPr>
            <a:spLocks noGrp="1"/>
          </p:cNvSpPr>
          <p:nvPr>
            <p:ph type="title"/>
          </p:nvPr>
        </p:nvSpPr>
        <p:spPr>
          <a:xfrm>
            <a:off x="628651" y="0"/>
            <a:ext cx="8119813" cy="1811159"/>
          </a:xfrm>
        </p:spPr>
        <p:txBody>
          <a:bodyPr>
            <a:normAutofit fontScale="90000"/>
          </a:bodyPr>
          <a:lstStyle/>
          <a:p>
            <a:r>
              <a:rPr lang="en-US" dirty="0"/>
              <a:t>THE MICROPROCESSOR-BASED PERSONAL COMPUTER SYSTEM</a:t>
            </a:r>
          </a:p>
        </p:txBody>
      </p:sp>
      <p:pic>
        <p:nvPicPr>
          <p:cNvPr id="7" name="Content Placeholder 6">
            <a:extLst>
              <a:ext uri="{FF2B5EF4-FFF2-40B4-BE49-F238E27FC236}">
                <a16:creationId xmlns:a16="http://schemas.microsoft.com/office/drawing/2014/main" id="{16331848-CAB1-4459-8D1C-E9E0599932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876" y="1928281"/>
            <a:ext cx="6927343" cy="3937388"/>
          </a:xfrm>
        </p:spPr>
      </p:pic>
      <p:sp>
        <p:nvSpPr>
          <p:cNvPr id="8" name="Rectangle 7">
            <a:extLst>
              <a:ext uri="{FF2B5EF4-FFF2-40B4-BE49-F238E27FC236}">
                <a16:creationId xmlns:a16="http://schemas.microsoft.com/office/drawing/2014/main" id="{DF6D169F-D941-47C9-9A26-241BEF571AA9}"/>
              </a:ext>
            </a:extLst>
          </p:cNvPr>
          <p:cNvSpPr/>
          <p:nvPr/>
        </p:nvSpPr>
        <p:spPr>
          <a:xfrm>
            <a:off x="179512" y="2147880"/>
            <a:ext cx="2160240" cy="3139321"/>
          </a:xfrm>
          <a:prstGeom prst="rect">
            <a:avLst/>
          </a:prstGeom>
        </p:spPr>
        <p:txBody>
          <a:bodyPr wrap="square">
            <a:spAutoFit/>
          </a:bodyPr>
          <a:lstStyle/>
          <a:p>
            <a:r>
              <a:rPr lang="en-US" sz="1800" dirty="0"/>
              <a:t>Figure 1-1 shows the structure of the microprocessor-based </a:t>
            </a:r>
            <a:r>
              <a:rPr lang="en-US" sz="1800" dirty="0" err="1"/>
              <a:t>personel</a:t>
            </a:r>
            <a:r>
              <a:rPr lang="en-US" sz="1800" dirty="0"/>
              <a:t> computer system. This block diagram also applies to any computer system, from the early mainframe computers to the latest microprocessor-based systems.</a:t>
            </a:r>
          </a:p>
        </p:txBody>
      </p:sp>
    </p:spTree>
    <p:extLst>
      <p:ext uri="{BB962C8B-B14F-4D97-AF65-F5344CB8AC3E}">
        <p14:creationId xmlns:p14="http://schemas.microsoft.com/office/powerpoint/2010/main" val="3056484259"/>
      </p:ext>
    </p:extLst>
  </p:cSld>
  <p:clrMapOvr>
    <a:masterClrMapping/>
  </p:clrMapOvr>
  <p:transition>
    <p:pull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2C47F7B7-50DB-441F-B3D0-65E080B1FA15}"/>
              </a:ext>
            </a:extLst>
          </p:cNvPr>
          <p:cNvSpPr>
            <a:spLocks noGrp="1"/>
          </p:cNvSpPr>
          <p:nvPr>
            <p:ph type="ftr" sz="quarter" idx="11"/>
          </p:nvPr>
        </p:nvSpPr>
        <p:spPr>
          <a:xfrm>
            <a:off x="762000" y="6367463"/>
            <a:ext cx="7675563" cy="457200"/>
          </a:xfrm>
        </p:spPr>
        <p:txBody>
          <a:bodyPr/>
          <a:lstStyle/>
          <a:p>
            <a:r>
              <a:rPr lang="en-US" altLang="ko-KR" dirty="0"/>
              <a:t>Chapter 1  Introduction to the Microprocessor and Computer</a:t>
            </a:r>
          </a:p>
        </p:txBody>
      </p:sp>
      <p:sp>
        <p:nvSpPr>
          <p:cNvPr id="5" name="Slide Number Placeholder 5">
            <a:extLst>
              <a:ext uri="{FF2B5EF4-FFF2-40B4-BE49-F238E27FC236}">
                <a16:creationId xmlns:a16="http://schemas.microsoft.com/office/drawing/2014/main" id="{5F7B9837-9D54-4057-95C1-EB15971386BE}"/>
              </a:ext>
            </a:extLst>
          </p:cNvPr>
          <p:cNvSpPr>
            <a:spLocks noGrp="1"/>
          </p:cNvSpPr>
          <p:nvPr>
            <p:ph type="sldNum" sz="quarter" idx="12"/>
          </p:nvPr>
        </p:nvSpPr>
        <p:spPr/>
        <p:txBody>
          <a:bodyPr/>
          <a:lstStyle/>
          <a:p>
            <a:fld id="{533415E1-D676-42AE-9903-2AAC13E3D051}" type="slidenum">
              <a:rPr lang="ar-SA" altLang="ko-KR"/>
              <a:pPr/>
              <a:t>4</a:t>
            </a:fld>
            <a:endParaRPr lang="en-US" altLang="ko-KR" dirty="0"/>
          </a:p>
        </p:txBody>
      </p:sp>
      <p:sp>
        <p:nvSpPr>
          <p:cNvPr id="40962" name="Rectangle 2">
            <a:extLst>
              <a:ext uri="{FF2B5EF4-FFF2-40B4-BE49-F238E27FC236}">
                <a16:creationId xmlns:a16="http://schemas.microsoft.com/office/drawing/2014/main" id="{1F5ED23B-C109-4401-97E2-319C12D9728B}"/>
              </a:ext>
            </a:extLst>
          </p:cNvPr>
          <p:cNvSpPr>
            <a:spLocks noGrp="1" noChangeArrowheads="1"/>
          </p:cNvSpPr>
          <p:nvPr>
            <p:ph type="title"/>
          </p:nvPr>
        </p:nvSpPr>
        <p:spPr>
          <a:xfrm>
            <a:off x="762000" y="762000"/>
            <a:ext cx="7696200" cy="762000"/>
          </a:xfrm>
        </p:spPr>
        <p:txBody>
          <a:bodyPr/>
          <a:lstStyle/>
          <a:p>
            <a:r>
              <a:rPr lang="en-US" altLang="ko-KR" sz="3600" dirty="0">
                <a:latin typeface="Times New Roman" panose="02020603050405020304" pitchFamily="18" charset="0"/>
              </a:rPr>
              <a:t>Introduction</a:t>
            </a:r>
          </a:p>
        </p:txBody>
      </p:sp>
      <p:sp>
        <p:nvSpPr>
          <p:cNvPr id="40963" name="Rectangle 3">
            <a:extLst>
              <a:ext uri="{FF2B5EF4-FFF2-40B4-BE49-F238E27FC236}">
                <a16:creationId xmlns:a16="http://schemas.microsoft.com/office/drawing/2014/main" id="{49777D1D-D7E2-4413-B892-ADC246900FB9}"/>
              </a:ext>
            </a:extLst>
          </p:cNvPr>
          <p:cNvSpPr>
            <a:spLocks noGrp="1" noChangeArrowheads="1"/>
          </p:cNvSpPr>
          <p:nvPr>
            <p:ph type="body" idx="1"/>
          </p:nvPr>
        </p:nvSpPr>
        <p:spPr>
          <a:xfrm>
            <a:off x="304800" y="1676400"/>
            <a:ext cx="8458200" cy="4572000"/>
          </a:xfrm>
        </p:spPr>
        <p:txBody>
          <a:bodyPr/>
          <a:lstStyle/>
          <a:p>
            <a:pPr>
              <a:lnSpc>
                <a:spcPct val="90000"/>
              </a:lnSpc>
            </a:pPr>
            <a:r>
              <a:rPr lang="en-US" altLang="ko-KR" sz="3000" dirty="0">
                <a:latin typeface="Times New Roman" panose="02020603050405020304" pitchFamily="18" charset="0"/>
              </a:rPr>
              <a:t>Overview of the Intel family Microprocessors</a:t>
            </a:r>
          </a:p>
          <a:p>
            <a:pPr lvl="1">
              <a:lnSpc>
                <a:spcPct val="90000"/>
              </a:lnSpc>
            </a:pPr>
            <a:r>
              <a:rPr lang="en-US" altLang="ko-KR" sz="2600" dirty="0">
                <a:latin typeface="Times New Roman" panose="02020603050405020304" pitchFamily="18" charset="0"/>
              </a:rPr>
              <a:t>History of computers</a:t>
            </a:r>
          </a:p>
          <a:p>
            <a:pPr lvl="1">
              <a:lnSpc>
                <a:spcPct val="90000"/>
              </a:lnSpc>
            </a:pPr>
            <a:r>
              <a:rPr lang="en-US" altLang="ko-KR" sz="2600" dirty="0">
                <a:latin typeface="Times New Roman" panose="02020603050405020304" pitchFamily="18" charset="0"/>
              </a:rPr>
              <a:t>Function of the microprocessor</a:t>
            </a:r>
          </a:p>
          <a:p>
            <a:pPr lvl="1">
              <a:lnSpc>
                <a:spcPct val="90000"/>
              </a:lnSpc>
            </a:pPr>
            <a:r>
              <a:rPr lang="en-US" altLang="ko-KR" sz="2600" dirty="0">
                <a:latin typeface="Times New Roman" panose="02020603050405020304" pitchFamily="18" charset="0"/>
              </a:rPr>
              <a:t>Terms and Jargon – computer</a:t>
            </a:r>
          </a:p>
          <a:p>
            <a:pPr>
              <a:lnSpc>
                <a:spcPct val="90000"/>
              </a:lnSpc>
            </a:pPr>
            <a:r>
              <a:rPr lang="en-US" altLang="ko-KR" sz="2800" dirty="0">
                <a:latin typeface="Times New Roman" panose="02020603050405020304" pitchFamily="18" charset="0"/>
              </a:rPr>
              <a:t>Microprocessor-based Personal Computer system</a:t>
            </a:r>
          </a:p>
          <a:p>
            <a:pPr lvl="1">
              <a:lnSpc>
                <a:spcPct val="90000"/>
              </a:lnSpc>
            </a:pPr>
            <a:r>
              <a:rPr lang="en-US" altLang="ko-KR" sz="2600" dirty="0">
                <a:latin typeface="Times New Roman" panose="02020603050405020304" pitchFamily="18" charset="0"/>
              </a:rPr>
              <a:t>Block diagram and description of function of each block</a:t>
            </a:r>
          </a:p>
          <a:p>
            <a:pPr lvl="1">
              <a:lnSpc>
                <a:spcPct val="90000"/>
              </a:lnSpc>
            </a:pPr>
            <a:r>
              <a:rPr lang="en-US" altLang="ko-KR" sz="2600" dirty="0">
                <a:latin typeface="Times New Roman" panose="02020603050405020304" pitchFamily="18" charset="0"/>
              </a:rPr>
              <a:t>How the memory and I/O system of PC function</a:t>
            </a:r>
          </a:p>
          <a:p>
            <a:pPr lvl="1">
              <a:lnSpc>
                <a:spcPct val="90000"/>
              </a:lnSpc>
            </a:pPr>
            <a:r>
              <a:rPr lang="en-US" altLang="ko-KR" sz="2600" dirty="0">
                <a:latin typeface="Times New Roman" panose="02020603050405020304" pitchFamily="18" charset="0"/>
              </a:rPr>
              <a:t>The way that data are stored in the memory</a:t>
            </a:r>
          </a:p>
          <a:p>
            <a:pPr lvl="2">
              <a:lnSpc>
                <a:spcPct val="90000"/>
              </a:lnSpc>
            </a:pPr>
            <a:r>
              <a:rPr lang="en-US" altLang="ko-KR" sz="2600" dirty="0">
                <a:latin typeface="Times New Roman" panose="02020603050405020304" pitchFamily="18" charset="0"/>
              </a:rPr>
              <a:t>Numeric data : integers, floating-point, BCD</a:t>
            </a:r>
          </a:p>
          <a:p>
            <a:pPr lvl="2">
              <a:lnSpc>
                <a:spcPct val="90000"/>
              </a:lnSpc>
            </a:pPr>
            <a:r>
              <a:rPr lang="en-US" altLang="ko-KR" sz="2600" dirty="0">
                <a:latin typeface="Times New Roman" panose="02020603050405020304" pitchFamily="18" charset="0"/>
              </a:rPr>
              <a:t>Alphanumeric : ASCII</a:t>
            </a:r>
          </a:p>
        </p:txBody>
      </p:sp>
    </p:spTree>
  </p:cSld>
  <p:clrMapOvr>
    <a:masterClrMapping/>
  </p:clrMapOvr>
  <p:transition>
    <p:pull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1C7AF-B14A-485A-9E98-5D475545FFEC}"/>
              </a:ext>
            </a:extLst>
          </p:cNvPr>
          <p:cNvSpPr>
            <a:spLocks noGrp="1"/>
          </p:cNvSpPr>
          <p:nvPr>
            <p:ph type="title"/>
          </p:nvPr>
        </p:nvSpPr>
        <p:spPr>
          <a:xfrm>
            <a:off x="628650" y="260649"/>
            <a:ext cx="7886700" cy="949468"/>
          </a:xfrm>
        </p:spPr>
        <p:txBody>
          <a:bodyPr>
            <a:normAutofit/>
          </a:bodyPr>
          <a:lstStyle/>
          <a:p>
            <a:r>
              <a:rPr lang="en-US" dirty="0"/>
              <a:t>The Memory System</a:t>
            </a:r>
          </a:p>
        </p:txBody>
      </p:sp>
      <p:pic>
        <p:nvPicPr>
          <p:cNvPr id="4" name="Content Placeholder 3">
            <a:extLst>
              <a:ext uri="{FF2B5EF4-FFF2-40B4-BE49-F238E27FC236}">
                <a16:creationId xmlns:a16="http://schemas.microsoft.com/office/drawing/2014/main" id="{5364A965-1C81-46A2-BD3A-5E8719E4F27B}"/>
              </a:ext>
            </a:extLst>
          </p:cNvPr>
          <p:cNvPicPr>
            <a:picLocks noGrp="1" noChangeAspect="1"/>
          </p:cNvPicPr>
          <p:nvPr>
            <p:ph idx="1"/>
          </p:nvPr>
        </p:nvPicPr>
        <p:blipFill>
          <a:blip r:embed="rId2"/>
          <a:stretch>
            <a:fillRect/>
          </a:stretch>
        </p:blipFill>
        <p:spPr>
          <a:xfrm>
            <a:off x="3948546" y="1210116"/>
            <a:ext cx="5195455" cy="3994991"/>
          </a:xfrm>
          <a:prstGeom prst="rect">
            <a:avLst/>
          </a:prstGeom>
        </p:spPr>
      </p:pic>
      <p:sp>
        <p:nvSpPr>
          <p:cNvPr id="5" name="Rectangle 4">
            <a:extLst>
              <a:ext uri="{FF2B5EF4-FFF2-40B4-BE49-F238E27FC236}">
                <a16:creationId xmlns:a16="http://schemas.microsoft.com/office/drawing/2014/main" id="{73FADCAE-87DC-414A-B783-1F4938410358}"/>
              </a:ext>
            </a:extLst>
          </p:cNvPr>
          <p:cNvSpPr/>
          <p:nvPr/>
        </p:nvSpPr>
        <p:spPr>
          <a:xfrm>
            <a:off x="405244" y="1124744"/>
            <a:ext cx="4468091" cy="5632311"/>
          </a:xfrm>
          <a:prstGeom prst="rect">
            <a:avLst/>
          </a:prstGeom>
        </p:spPr>
        <p:txBody>
          <a:bodyPr wrap="square">
            <a:spAutoFit/>
          </a:bodyPr>
          <a:lstStyle/>
          <a:p>
            <a:r>
              <a:rPr lang="en-US" sz="1800" b="1" dirty="0"/>
              <a:t>Figure </a:t>
            </a:r>
            <a:r>
              <a:rPr lang="en-US" sz="1800" dirty="0"/>
              <a:t>shows block diagram of a memory system The memory system is divided into three parts ;</a:t>
            </a:r>
          </a:p>
          <a:p>
            <a:pPr marL="257175" indent="-257175">
              <a:buFont typeface="+mj-lt"/>
              <a:buAutoNum type="arabicPeriod"/>
            </a:pPr>
            <a:r>
              <a:rPr lang="en-US" sz="1800" b="1" dirty="0"/>
              <a:t>Transient program area (TPA),</a:t>
            </a:r>
          </a:p>
          <a:p>
            <a:pPr marL="257175" indent="-257175">
              <a:buFont typeface="+mj-lt"/>
              <a:buAutoNum type="arabicPeriod"/>
            </a:pPr>
            <a:r>
              <a:rPr lang="en-US" sz="1800" b="1" dirty="0"/>
              <a:t> System area and </a:t>
            </a:r>
          </a:p>
          <a:p>
            <a:pPr marL="257175" indent="-257175">
              <a:buFont typeface="+mj-lt"/>
              <a:buAutoNum type="arabicPeriod"/>
            </a:pPr>
            <a:r>
              <a:rPr lang="en-US" sz="1800" b="1" dirty="0"/>
              <a:t>Extended memory system</a:t>
            </a:r>
            <a:r>
              <a:rPr lang="en-US" sz="1800" dirty="0"/>
              <a:t>. </a:t>
            </a:r>
          </a:p>
          <a:p>
            <a:endParaRPr lang="en-US" sz="1800" dirty="0"/>
          </a:p>
          <a:p>
            <a:pPr algn="just"/>
            <a:r>
              <a:rPr lang="en-US" sz="1800" dirty="0"/>
              <a:t>The type of computer determines whether an extended memory system exists. If the computer is based upon an older 8086 or 8088, the TPA and system area exists, but there is no extended memory area. The TPA consists of 640 KB of memory where system area exists in 384 KB. That makes 1024 KB of memory or 1 M byte of memory which is referred as real or conventional memory. ( This is because each Intel microprocessor is designed to function in this area by using its real mode of operation.)</a:t>
            </a:r>
          </a:p>
          <a:p>
            <a:endParaRPr lang="en-US" sz="1800" dirty="0"/>
          </a:p>
          <a:p>
            <a:r>
              <a:rPr lang="en-US" sz="1800" dirty="0"/>
              <a:t>.</a:t>
            </a:r>
          </a:p>
        </p:txBody>
      </p:sp>
    </p:spTree>
    <p:extLst>
      <p:ext uri="{BB962C8B-B14F-4D97-AF65-F5344CB8AC3E}">
        <p14:creationId xmlns:p14="http://schemas.microsoft.com/office/powerpoint/2010/main" val="3069953782"/>
      </p:ext>
    </p:extLst>
  </p:cSld>
  <p:clrMapOvr>
    <a:masterClrMapping/>
  </p:clrMapOvr>
  <p:transition>
    <p:pull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42DE-26AA-412E-BD22-D27849687DC6}"/>
              </a:ext>
            </a:extLst>
          </p:cNvPr>
          <p:cNvSpPr>
            <a:spLocks noGrp="1"/>
          </p:cNvSpPr>
          <p:nvPr>
            <p:ph type="title"/>
          </p:nvPr>
        </p:nvSpPr>
        <p:spPr>
          <a:xfrm>
            <a:off x="395536" y="692696"/>
            <a:ext cx="7886700" cy="474302"/>
          </a:xfrm>
        </p:spPr>
        <p:txBody>
          <a:bodyPr>
            <a:normAutofit fontScale="90000"/>
          </a:bodyPr>
          <a:lstStyle/>
          <a:p>
            <a:r>
              <a:rPr lang="en-US" dirty="0">
                <a:latin typeface="Times New Roman" panose="02020603050405020304" pitchFamily="18" charset="0"/>
                <a:cs typeface="Times New Roman" panose="02020603050405020304" pitchFamily="18" charset="0"/>
              </a:rPr>
              <a:t>1.1.1.  Transient Program Area</a:t>
            </a:r>
          </a:p>
        </p:txBody>
      </p:sp>
      <p:sp>
        <p:nvSpPr>
          <p:cNvPr id="3" name="Content Placeholder 2">
            <a:extLst>
              <a:ext uri="{FF2B5EF4-FFF2-40B4-BE49-F238E27FC236}">
                <a16:creationId xmlns:a16="http://schemas.microsoft.com/office/drawing/2014/main" id="{A8170617-728F-479D-AD13-1AD51F7A85C2}"/>
              </a:ext>
            </a:extLst>
          </p:cNvPr>
          <p:cNvSpPr>
            <a:spLocks noGrp="1"/>
          </p:cNvSpPr>
          <p:nvPr>
            <p:ph idx="1"/>
          </p:nvPr>
        </p:nvSpPr>
        <p:spPr>
          <a:xfrm>
            <a:off x="395536" y="1166998"/>
            <a:ext cx="8496944" cy="5502362"/>
          </a:xfrm>
        </p:spPr>
        <p:txBody>
          <a:bodyPr anchor="ctr">
            <a:normAutofit fontScale="70000" lnSpcReduction="20000"/>
          </a:bodyPr>
          <a:lstStyle/>
          <a:p>
            <a:pPr marL="0" indent="0" algn="just">
              <a:lnSpc>
                <a:spcPct val="120000"/>
              </a:lnSpc>
              <a:spcBef>
                <a:spcPts val="0"/>
              </a:spcBef>
              <a:buNone/>
            </a:pPr>
            <a:r>
              <a:rPr lang="en-US" dirty="0">
                <a:latin typeface="Times New Roman" panose="02020603050405020304" pitchFamily="18" charset="0"/>
                <a:cs typeface="Times New Roman" panose="02020603050405020304" pitchFamily="18" charset="0"/>
              </a:rPr>
              <a:t>The transient program area (TPA) holds the DOS operating system and other programs that control the computer. The TPA also stores any currently active or inactive DOS application programs.</a:t>
            </a:r>
          </a:p>
          <a:p>
            <a:pPr algn="just">
              <a:lnSpc>
                <a:spcPct val="120000"/>
              </a:lnSpc>
              <a:spcBef>
                <a:spcPts val="0"/>
              </a:spcBef>
            </a:pPr>
            <a:r>
              <a:rPr lang="en-US" b="1" dirty="0">
                <a:latin typeface="Times New Roman" panose="02020603050405020304" pitchFamily="18" charset="0"/>
                <a:cs typeface="Times New Roman" panose="02020603050405020304" pitchFamily="18" charset="0"/>
              </a:rPr>
              <a:t>BIOS   ;</a:t>
            </a:r>
            <a:r>
              <a:rPr lang="en-US" dirty="0">
                <a:latin typeface="Times New Roman" panose="02020603050405020304" pitchFamily="18" charset="0"/>
                <a:cs typeface="Times New Roman" panose="02020603050405020304" pitchFamily="18" charset="0"/>
              </a:rPr>
              <a:t> (  Basic I/O System )  </a:t>
            </a:r>
          </a:p>
          <a:p>
            <a:pPr marL="342900" lvl="1" indent="0" algn="just">
              <a:lnSpc>
                <a:spcPct val="120000"/>
              </a:lnSpc>
              <a:spcBef>
                <a:spcPts val="0"/>
              </a:spcBef>
              <a:buNone/>
            </a:pPr>
            <a:r>
              <a:rPr lang="en-US" dirty="0">
                <a:latin typeface="Times New Roman" panose="02020603050405020304" pitchFamily="18" charset="0"/>
                <a:cs typeface="Times New Roman" panose="02020603050405020304" pitchFamily="18" charset="0"/>
              </a:rPr>
              <a:t>The system BIOS is a collection of programs stored in either a read-only memory (ROM) or flash-memory that operates many of the I/O devices connected to computer system.</a:t>
            </a:r>
          </a:p>
          <a:p>
            <a:pPr marL="342900" lvl="1" indent="0" algn="just">
              <a:lnSpc>
                <a:spcPct val="120000"/>
              </a:lnSpc>
              <a:spcBef>
                <a:spcPts val="0"/>
              </a:spcBef>
              <a:buNone/>
            </a:pPr>
            <a:r>
              <a:rPr lang="en-US" dirty="0">
                <a:latin typeface="Times New Roman" panose="02020603050405020304" pitchFamily="18" charset="0"/>
                <a:cs typeface="Times New Roman" panose="02020603050405020304" pitchFamily="18" charset="0"/>
              </a:rPr>
              <a:t>Flash-memory  is an EEPROM (electrically erasable read-only memory) that is erased in the system electrically, while the ROM is a device that must be programmed in a special machine called EPROM programmer  for an EPROM ( erasable / programmable read-only memory ) or at the factory when ROM is fabricated.</a:t>
            </a:r>
          </a:p>
          <a:p>
            <a:pPr algn="just">
              <a:lnSpc>
                <a:spcPct val="120000"/>
              </a:lnSpc>
              <a:spcBef>
                <a:spcPts val="0"/>
              </a:spcBef>
            </a:pPr>
            <a:r>
              <a:rPr lang="en-US" b="1" dirty="0">
                <a:latin typeface="Times New Roman" panose="02020603050405020304" pitchFamily="18" charset="0"/>
                <a:cs typeface="Times New Roman" panose="02020603050405020304" pitchFamily="18" charset="0"/>
              </a:rPr>
              <a:t>DOS    ;</a:t>
            </a:r>
            <a:r>
              <a:rPr lang="en-US" dirty="0">
                <a:latin typeface="Times New Roman" panose="02020603050405020304" pitchFamily="18" charset="0"/>
                <a:cs typeface="Times New Roman" panose="02020603050405020304" pitchFamily="18" charset="0"/>
              </a:rPr>
              <a:t> ( Disk Operating System ) </a:t>
            </a:r>
          </a:p>
          <a:p>
            <a:pPr marL="342900" lvl="1" indent="0" algn="just">
              <a:lnSpc>
                <a:spcPct val="120000"/>
              </a:lnSpc>
              <a:spcBef>
                <a:spcPts val="0"/>
              </a:spcBef>
              <a:buNone/>
            </a:pPr>
            <a:r>
              <a:rPr lang="en-US" dirty="0">
                <a:latin typeface="Times New Roman" panose="02020603050405020304" pitchFamily="18" charset="0"/>
                <a:cs typeface="Times New Roman" panose="02020603050405020304" pitchFamily="18" charset="0"/>
              </a:rPr>
              <a:t>Controls the way that the disk memory is organized and controlled, as well as the function and control of the some of the I/O devices connected to the system.</a:t>
            </a:r>
          </a:p>
          <a:p>
            <a:pPr marL="0" indent="0" algn="just">
              <a:lnSpc>
                <a:spcPct val="120000"/>
              </a:lnSpc>
              <a:spcBef>
                <a:spcPts val="0"/>
              </a:spcBef>
              <a:buNone/>
            </a:pPr>
            <a:r>
              <a:rPr lang="en-US" dirty="0">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4849552"/>
      </p:ext>
    </p:extLst>
  </p:cSld>
  <p:clrMapOvr>
    <a:masterClrMapping/>
  </p:clrMapOvr>
  <p:transition>
    <p:pull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0377-1807-4C6E-93CE-032E7C7472FB}"/>
              </a:ext>
            </a:extLst>
          </p:cNvPr>
          <p:cNvSpPr>
            <a:spLocks noGrp="1"/>
          </p:cNvSpPr>
          <p:nvPr>
            <p:ph type="title"/>
          </p:nvPr>
        </p:nvSpPr>
        <p:spPr>
          <a:xfrm>
            <a:off x="93519" y="1131095"/>
            <a:ext cx="4083627" cy="2297906"/>
          </a:xfrm>
        </p:spPr>
        <p:txBody>
          <a:bodyPr>
            <a:normAutofit/>
          </a:bodyPr>
          <a:lstStyle/>
          <a:p>
            <a:r>
              <a:rPr lang="en-US" sz="3600" dirty="0">
                <a:latin typeface="Times New Roman" panose="02020603050405020304" pitchFamily="18" charset="0"/>
                <a:cs typeface="Times New Roman" panose="02020603050405020304" pitchFamily="18" charset="0"/>
              </a:rPr>
              <a:t>Figure 1-3 shows the TPA (</a:t>
            </a:r>
            <a:r>
              <a:rPr lang="en-US" sz="3600" b="1" dirty="0">
                <a:latin typeface="Times New Roman" panose="02020603050405020304" pitchFamily="18" charset="0"/>
                <a:cs typeface="Times New Roman" panose="02020603050405020304" pitchFamily="18" charset="0"/>
              </a:rPr>
              <a:t>transient program area</a:t>
            </a:r>
            <a:r>
              <a:rPr lang="en-US" sz="3600" dirty="0">
                <a:latin typeface="Times New Roman" panose="02020603050405020304" pitchFamily="18" charset="0"/>
                <a:cs typeface="Times New Roman" panose="02020603050405020304" pitchFamily="18" charset="0"/>
              </a:rPr>
              <a:t>) of memory system.</a:t>
            </a:r>
          </a:p>
        </p:txBody>
      </p:sp>
      <p:pic>
        <p:nvPicPr>
          <p:cNvPr id="5" name="Content Placeholder 4">
            <a:extLst>
              <a:ext uri="{FF2B5EF4-FFF2-40B4-BE49-F238E27FC236}">
                <a16:creationId xmlns:a16="http://schemas.microsoft.com/office/drawing/2014/main" id="{68EDEEE3-2C73-4FA1-BF80-ECAC55ED32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7146" y="813429"/>
            <a:ext cx="4824536" cy="6013521"/>
          </a:xfrm>
        </p:spPr>
      </p:pic>
    </p:spTree>
    <p:extLst>
      <p:ext uri="{BB962C8B-B14F-4D97-AF65-F5344CB8AC3E}">
        <p14:creationId xmlns:p14="http://schemas.microsoft.com/office/powerpoint/2010/main" val="4248843005"/>
      </p:ext>
    </p:extLst>
  </p:cSld>
  <p:clrMapOvr>
    <a:masterClrMapping/>
  </p:clrMapOvr>
  <p:transition>
    <p:pull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47BE-F442-4FAA-B69F-8C517532603E}"/>
              </a:ext>
            </a:extLst>
          </p:cNvPr>
          <p:cNvSpPr>
            <a:spLocks noGrp="1"/>
          </p:cNvSpPr>
          <p:nvPr>
            <p:ph type="title"/>
          </p:nvPr>
        </p:nvSpPr>
        <p:spPr>
          <a:xfrm>
            <a:off x="228601" y="548680"/>
            <a:ext cx="8697191" cy="792088"/>
          </a:xfrm>
        </p:spPr>
        <p:txBody>
          <a:bodyPr/>
          <a:lstStyle/>
          <a:p>
            <a:r>
              <a:rPr lang="en-US" dirty="0">
                <a:latin typeface="Times New Roman" panose="02020603050405020304" pitchFamily="18" charset="0"/>
                <a:cs typeface="Times New Roman" panose="02020603050405020304" pitchFamily="18" charset="0"/>
              </a:rPr>
              <a:t>1.1.1.  Transient Program Area</a:t>
            </a:r>
          </a:p>
        </p:txBody>
      </p:sp>
      <p:sp>
        <p:nvSpPr>
          <p:cNvPr id="3" name="Content Placeholder 2">
            <a:extLst>
              <a:ext uri="{FF2B5EF4-FFF2-40B4-BE49-F238E27FC236}">
                <a16:creationId xmlns:a16="http://schemas.microsoft.com/office/drawing/2014/main" id="{E16D3104-6AC0-4170-B355-B6BC9CCCF147}"/>
              </a:ext>
            </a:extLst>
          </p:cNvPr>
          <p:cNvSpPr>
            <a:spLocks noGrp="1"/>
          </p:cNvSpPr>
          <p:nvPr>
            <p:ph idx="1"/>
          </p:nvPr>
        </p:nvSpPr>
        <p:spPr>
          <a:xfrm>
            <a:off x="228601" y="1340768"/>
            <a:ext cx="8697191" cy="5256584"/>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1.</a:t>
            </a:r>
            <a:r>
              <a:rPr lang="en-US" sz="1800" b="1" dirty="0">
                <a:latin typeface="Times New Roman" panose="02020603050405020304" pitchFamily="18" charset="0"/>
                <a:cs typeface="Times New Roman" panose="02020603050405020304" pitchFamily="18" charset="0"/>
              </a:rPr>
              <a:t> INTERRUPT VECTORS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The </a:t>
            </a:r>
            <a:r>
              <a:rPr lang="en-US" sz="1800" b="1" dirty="0">
                <a:latin typeface="Times New Roman" panose="02020603050405020304" pitchFamily="18" charset="0"/>
                <a:cs typeface="Times New Roman" panose="02020603050405020304" pitchFamily="18" charset="0"/>
              </a:rPr>
              <a:t>    interrupt vectors </a:t>
            </a:r>
            <a:r>
              <a:rPr lang="en-US" sz="1800" dirty="0">
                <a:latin typeface="Times New Roman" panose="02020603050405020304" pitchFamily="18" charset="0"/>
                <a:cs typeface="Times New Roman" panose="02020603050405020304" pitchFamily="18" charset="0"/>
              </a:rPr>
              <a:t>    access various features of the DOS and BIOS, and applications.</a:t>
            </a:r>
          </a:p>
          <a:p>
            <a:pPr marL="0" indent="0" algn="just">
              <a:buNone/>
            </a:pPr>
            <a:r>
              <a:rPr lang="en-US" sz="1800" dirty="0">
                <a:latin typeface="Times New Roman" panose="02020603050405020304" pitchFamily="18" charset="0"/>
                <a:cs typeface="Times New Roman" panose="02020603050405020304" pitchFamily="18" charset="0"/>
              </a:rPr>
              <a:t>2. </a:t>
            </a:r>
            <a:r>
              <a:rPr lang="en-US" sz="1800" b="1" dirty="0">
                <a:latin typeface="Times New Roman" panose="02020603050405020304" pitchFamily="18" charset="0"/>
                <a:cs typeface="Times New Roman" panose="02020603050405020304" pitchFamily="18" charset="0"/>
              </a:rPr>
              <a:t>BIOS communications area</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DOS communications area</a:t>
            </a:r>
            <a:r>
              <a:rPr lang="en-US" sz="1800" dirty="0">
                <a:latin typeface="Times New Roman" panose="02020603050405020304" pitchFamily="18" charset="0"/>
                <a:cs typeface="Times New Roman" panose="02020603050405020304" pitchFamily="18" charset="0"/>
              </a:rPr>
              <a:t> </a:t>
            </a:r>
          </a:p>
          <a:p>
            <a:pPr marL="0" indent="0" algn="just">
              <a:buNone/>
            </a:pPr>
            <a:r>
              <a:rPr lang="en-US" sz="1800" dirty="0">
                <a:latin typeface="Times New Roman" panose="02020603050405020304" pitchFamily="18" charset="0"/>
                <a:cs typeface="Times New Roman" panose="02020603050405020304" pitchFamily="18" charset="0"/>
              </a:rPr>
              <a:t>The system </a:t>
            </a:r>
            <a:r>
              <a:rPr lang="en-US" sz="1800" b="1" dirty="0">
                <a:latin typeface="Times New Roman" panose="02020603050405020304" pitchFamily="18" charset="0"/>
                <a:cs typeface="Times New Roman" panose="02020603050405020304" pitchFamily="18" charset="0"/>
              </a:rPr>
              <a:t>BIOS communications area</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DOS communications area</a:t>
            </a:r>
            <a:r>
              <a:rPr lang="en-US" sz="1800" dirty="0">
                <a:latin typeface="Times New Roman" panose="02020603050405020304" pitchFamily="18" charset="0"/>
                <a:cs typeface="Times New Roman" panose="02020603050405020304" pitchFamily="18" charset="0"/>
              </a:rPr>
              <a:t> contain transient data used by programs to access I/O devices and the internal features of the computer system. These are stored in the TPA so that they can be changed as the system operates. (Note that TPA contains read/write (RAM) memory ).</a:t>
            </a:r>
          </a:p>
          <a:p>
            <a:pPr marL="0" indent="0" algn="just">
              <a:buNone/>
            </a:pPr>
            <a:r>
              <a:rPr lang="en-US" sz="1800" dirty="0">
                <a:latin typeface="Times New Roman" panose="02020603050405020304" pitchFamily="18" charset="0"/>
                <a:cs typeface="Times New Roman" panose="02020603050405020304" pitchFamily="18" charset="0"/>
              </a:rPr>
              <a:t>3. </a:t>
            </a:r>
            <a:r>
              <a:rPr lang="en-US" sz="1800" b="1" dirty="0">
                <a:latin typeface="Times New Roman" panose="02020603050405020304" pitchFamily="18" charset="0"/>
                <a:cs typeface="Times New Roman" panose="02020603050405020304" pitchFamily="18" charset="0"/>
              </a:rPr>
              <a:t>IO.SYS </a:t>
            </a:r>
          </a:p>
          <a:p>
            <a:pPr marL="0" indent="0" algn="just">
              <a:buNone/>
            </a:pPr>
            <a:r>
              <a:rPr lang="en-US" sz="1800" dirty="0">
                <a:latin typeface="Times New Roman" panose="02020603050405020304" pitchFamily="18" charset="0"/>
                <a:cs typeface="Times New Roman" panose="02020603050405020304" pitchFamily="18" charset="0"/>
              </a:rPr>
              <a:t>The </a:t>
            </a:r>
            <a:r>
              <a:rPr lang="en-US" sz="1800" b="1" dirty="0">
                <a:latin typeface="Times New Roman" panose="02020603050405020304" pitchFamily="18" charset="0"/>
                <a:cs typeface="Times New Roman" panose="02020603050405020304" pitchFamily="18" charset="0"/>
              </a:rPr>
              <a:t>IO.sys</a:t>
            </a:r>
            <a:r>
              <a:rPr lang="en-US" sz="1800" dirty="0">
                <a:latin typeface="Times New Roman" panose="02020603050405020304" pitchFamily="18" charset="0"/>
                <a:cs typeface="Times New Roman" panose="02020603050405020304" pitchFamily="18" charset="0"/>
              </a:rPr>
              <a:t> is a program that loads into the TPA from the disk whenever an MSDOS system is started. The io.sys contains programs that allow DOS to use the keyboard, video display, printer, and other I/O devices often found in the computer system. The io.sys program links DOS to the programs stored on the system BIOS ROM.</a:t>
            </a:r>
          </a:p>
          <a:p>
            <a:pPr marL="0" indent="0" algn="just">
              <a:buNone/>
            </a:pPr>
            <a:r>
              <a:rPr lang="en-US" sz="1800" dirty="0">
                <a:latin typeface="Times New Roman" panose="02020603050405020304" pitchFamily="18" charset="0"/>
                <a:cs typeface="Times New Roman" panose="02020603050405020304" pitchFamily="18" charset="0"/>
              </a:rPr>
              <a:t>4. </a:t>
            </a:r>
            <a:r>
              <a:rPr lang="en-US" sz="1800" b="1" dirty="0">
                <a:latin typeface="Times New Roman" panose="02020603050405020304" pitchFamily="18" charset="0"/>
                <a:cs typeface="Times New Roman" panose="02020603050405020304" pitchFamily="18" charset="0"/>
              </a:rPr>
              <a:t>MSDOS PROGRAM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700" dirty="0">
                <a:latin typeface="Times New Roman" panose="02020603050405020304" pitchFamily="18" charset="0"/>
                <a:cs typeface="Times New Roman" panose="02020603050405020304" pitchFamily="18" charset="0"/>
              </a:rPr>
              <a:t>The </a:t>
            </a:r>
            <a:r>
              <a:rPr lang="en-US" sz="1700" b="1" dirty="0">
                <a:latin typeface="Times New Roman" panose="02020603050405020304" pitchFamily="18" charset="0"/>
                <a:cs typeface="Times New Roman" panose="02020603050405020304" pitchFamily="18" charset="0"/>
              </a:rPr>
              <a:t>MSDOS program </a:t>
            </a:r>
            <a:r>
              <a:rPr lang="en-US" sz="1700" dirty="0">
                <a:latin typeface="Times New Roman" panose="02020603050405020304" pitchFamily="18" charset="0"/>
                <a:cs typeface="Times New Roman" panose="02020603050405020304" pitchFamily="18" charset="0"/>
              </a:rPr>
              <a:t>area occupies twice. One area is 16 bytes in length and is located at the top of the TPA, and the other is much larger and is located near the bottom of the TPA. The DOS program controls the operation of the computer system. The size of the DOS area depends on the version of DOS installed in the computer and how it is installed. If DOS is installed in high memory with HIMEM.SYS driver, most of the TPA is free to hold application programs.</a:t>
            </a:r>
          </a:p>
        </p:txBody>
      </p:sp>
    </p:spTree>
    <p:extLst>
      <p:ext uri="{BB962C8B-B14F-4D97-AF65-F5344CB8AC3E}">
        <p14:creationId xmlns:p14="http://schemas.microsoft.com/office/powerpoint/2010/main" val="1850224113"/>
      </p:ext>
    </p:extLst>
  </p:cSld>
  <p:clrMapOvr>
    <a:masterClrMapping/>
  </p:clrMapOvr>
  <p:transition>
    <p:pull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EB46-EDF6-4F14-A435-53FAE7E57740}"/>
              </a:ext>
            </a:extLst>
          </p:cNvPr>
          <p:cNvSpPr>
            <a:spLocks noGrp="1"/>
          </p:cNvSpPr>
          <p:nvPr>
            <p:ph type="title"/>
          </p:nvPr>
        </p:nvSpPr>
        <p:spPr>
          <a:xfrm>
            <a:off x="251520" y="768350"/>
            <a:ext cx="8568952" cy="788442"/>
          </a:xfrm>
        </p:spPr>
        <p:txBody>
          <a:bodyPr/>
          <a:lstStyle/>
          <a:p>
            <a:r>
              <a:rPr lang="en-US" dirty="0">
                <a:latin typeface="Times New Roman" panose="02020603050405020304" pitchFamily="18" charset="0"/>
                <a:cs typeface="Times New Roman" panose="02020603050405020304" pitchFamily="18" charset="0"/>
              </a:rPr>
              <a:t>1.1.1. Transient Program Area</a:t>
            </a:r>
          </a:p>
        </p:txBody>
      </p:sp>
      <p:sp>
        <p:nvSpPr>
          <p:cNvPr id="3" name="Content Placeholder 2">
            <a:extLst>
              <a:ext uri="{FF2B5EF4-FFF2-40B4-BE49-F238E27FC236}">
                <a16:creationId xmlns:a16="http://schemas.microsoft.com/office/drawing/2014/main" id="{ACC4FD1F-0AA1-4821-ADC7-8A7B817B9005}"/>
              </a:ext>
            </a:extLst>
          </p:cNvPr>
          <p:cNvSpPr>
            <a:spLocks noGrp="1"/>
          </p:cNvSpPr>
          <p:nvPr>
            <p:ph idx="1"/>
          </p:nvPr>
        </p:nvSpPr>
        <p:spPr>
          <a:xfrm>
            <a:off x="287524" y="1700808"/>
            <a:ext cx="8568952" cy="4388842"/>
          </a:xfrm>
        </p:spPr>
        <p:txBody>
          <a:bodyPr>
            <a:noAutofit/>
          </a:bodyPr>
          <a:lstStyle/>
          <a:p>
            <a:pPr marL="0" indent="0">
              <a:buNone/>
            </a:pPr>
            <a:r>
              <a:rPr lang="en-US" sz="2000" dirty="0">
                <a:solidFill>
                  <a:prstClr val="black"/>
                </a:solidFill>
                <a:latin typeface="Times New Roman" panose="02020603050405020304" pitchFamily="18" charset="0"/>
                <a:cs typeface="Times New Roman" panose="02020603050405020304" pitchFamily="18" charset="0"/>
              </a:rPr>
              <a:t>5. </a:t>
            </a:r>
            <a:r>
              <a:rPr lang="en-US" sz="2000" b="1" dirty="0">
                <a:solidFill>
                  <a:prstClr val="black"/>
                </a:solidFill>
                <a:latin typeface="Times New Roman" panose="02020603050405020304" pitchFamily="18" charset="0"/>
                <a:cs typeface="Times New Roman" panose="02020603050405020304" pitchFamily="18" charset="0"/>
              </a:rPr>
              <a:t>DRIVER AREA</a:t>
            </a:r>
            <a:r>
              <a:rPr lang="en-US" sz="2000" dirty="0">
                <a:solidFill>
                  <a:prstClr val="black"/>
                </a:solidFill>
                <a:latin typeface="Times New Roman" panose="02020603050405020304" pitchFamily="18" charset="0"/>
                <a:cs typeface="Times New Roman" panose="02020603050405020304" pitchFamily="18" charset="0"/>
              </a:rPr>
              <a:t> </a:t>
            </a:r>
          </a:p>
          <a:p>
            <a:pPr marL="0" indent="0">
              <a:buNone/>
            </a:pPr>
            <a:r>
              <a:rPr lang="en-US" sz="2000" dirty="0">
                <a:solidFill>
                  <a:prstClr val="black"/>
                </a:solidFill>
                <a:latin typeface="Times New Roman" panose="02020603050405020304" pitchFamily="18" charset="0"/>
                <a:cs typeface="Times New Roman" panose="02020603050405020304" pitchFamily="18" charset="0"/>
              </a:rPr>
              <a:t>The size of the </a:t>
            </a:r>
            <a:r>
              <a:rPr lang="en-US" sz="2000" b="1" dirty="0">
                <a:solidFill>
                  <a:prstClr val="black"/>
                </a:solidFill>
                <a:latin typeface="Times New Roman" panose="02020603050405020304" pitchFamily="18" charset="0"/>
                <a:cs typeface="Times New Roman" panose="02020603050405020304" pitchFamily="18" charset="0"/>
              </a:rPr>
              <a:t>driver area</a:t>
            </a:r>
            <a:r>
              <a:rPr lang="en-US" sz="2000" dirty="0">
                <a:solidFill>
                  <a:prstClr val="black"/>
                </a:solidFill>
                <a:latin typeface="Times New Roman" panose="02020603050405020304" pitchFamily="18" charset="0"/>
                <a:cs typeface="Times New Roman" panose="02020603050405020304" pitchFamily="18" charset="0"/>
              </a:rPr>
              <a:t> and number of drivers change from one computer to another. Drivers are programs that control installable I/O devices such as a mouse, disk cache, scanner, CD-ROM memory, DVD, or installable devices, as well as programs. The driver area varies in size and contains different numbers and types of drivers.</a:t>
            </a:r>
          </a:p>
          <a:p>
            <a:pPr marL="0" indent="0">
              <a:buNone/>
            </a:pPr>
            <a:r>
              <a:rPr lang="en-US" sz="2000" dirty="0">
                <a:solidFill>
                  <a:prstClr val="black"/>
                </a:solidFill>
                <a:latin typeface="Times New Roman" panose="02020603050405020304" pitchFamily="18" charset="0"/>
                <a:cs typeface="Times New Roman" panose="02020603050405020304" pitchFamily="18" charset="0"/>
              </a:rPr>
              <a:t>6. </a:t>
            </a:r>
            <a:r>
              <a:rPr lang="en-US" sz="2000" b="1" dirty="0">
                <a:solidFill>
                  <a:prstClr val="black"/>
                </a:solidFill>
                <a:latin typeface="Times New Roman" panose="02020603050405020304" pitchFamily="18" charset="0"/>
                <a:cs typeface="Times New Roman" panose="02020603050405020304" pitchFamily="18" charset="0"/>
              </a:rPr>
              <a:t>COMMAND.COM</a:t>
            </a:r>
            <a:r>
              <a:rPr lang="en-US" sz="2000" dirty="0">
                <a:solidFill>
                  <a:prstClr val="black"/>
                </a:solidFill>
                <a:latin typeface="Times New Roman" panose="02020603050405020304" pitchFamily="18" charset="0"/>
                <a:cs typeface="Times New Roman" panose="02020603050405020304" pitchFamily="18" charset="0"/>
              </a:rPr>
              <a:t> </a:t>
            </a:r>
          </a:p>
          <a:p>
            <a:pPr marL="0" indent="0">
              <a:buNone/>
            </a:pPr>
            <a:r>
              <a:rPr lang="en-US" sz="2000" dirty="0">
                <a:solidFill>
                  <a:prstClr val="black"/>
                </a:solidFill>
                <a:latin typeface="Times New Roman" panose="02020603050405020304" pitchFamily="18" charset="0"/>
                <a:cs typeface="Times New Roman" panose="02020603050405020304" pitchFamily="18" charset="0"/>
              </a:rPr>
              <a:t>The </a:t>
            </a:r>
            <a:r>
              <a:rPr lang="en-US" sz="2000" b="1" dirty="0">
                <a:solidFill>
                  <a:prstClr val="black"/>
                </a:solidFill>
                <a:latin typeface="Times New Roman" panose="02020603050405020304" pitchFamily="18" charset="0"/>
                <a:cs typeface="Times New Roman" panose="02020603050405020304" pitchFamily="18" charset="0"/>
              </a:rPr>
              <a:t>COMMAND.com</a:t>
            </a:r>
            <a:r>
              <a:rPr lang="en-US" sz="2000" dirty="0">
                <a:solidFill>
                  <a:prstClr val="black"/>
                </a:solidFill>
                <a:latin typeface="Times New Roman" panose="02020603050405020304" pitchFamily="18" charset="0"/>
                <a:cs typeface="Times New Roman" panose="02020603050405020304" pitchFamily="18" charset="0"/>
              </a:rPr>
              <a:t> program (command processor) controls the operation of the computer from the keyboard when operated in the DOS mode. The command.com program processes the DOS commands as they are typed from the keyboard.</a:t>
            </a:r>
          </a:p>
          <a:p>
            <a:pPr marL="0" indent="0">
              <a:buNone/>
            </a:pPr>
            <a:r>
              <a:rPr lang="en-US" sz="2000" dirty="0">
                <a:solidFill>
                  <a:prstClr val="black"/>
                </a:solidFill>
                <a:latin typeface="Times New Roman" panose="02020603050405020304" pitchFamily="18" charset="0"/>
                <a:cs typeface="Times New Roman" panose="02020603050405020304" pitchFamily="18" charset="0"/>
              </a:rPr>
              <a:t>7. </a:t>
            </a:r>
            <a:r>
              <a:rPr lang="en-US" sz="2000" b="1" dirty="0">
                <a:solidFill>
                  <a:prstClr val="black"/>
                </a:solidFill>
                <a:latin typeface="Times New Roman" panose="02020603050405020304" pitchFamily="18" charset="0"/>
                <a:cs typeface="Times New Roman" panose="02020603050405020304" pitchFamily="18" charset="0"/>
              </a:rPr>
              <a:t>FREE TPA AREA</a:t>
            </a:r>
            <a:r>
              <a:rPr lang="en-US" sz="2000" dirty="0">
                <a:solidFill>
                  <a:prstClr val="black"/>
                </a:solidFill>
                <a:latin typeface="Times New Roman" panose="02020603050405020304" pitchFamily="18" charset="0"/>
                <a:cs typeface="Times New Roman" panose="02020603050405020304" pitchFamily="18" charset="0"/>
              </a:rPr>
              <a:t> </a:t>
            </a:r>
          </a:p>
          <a:p>
            <a:pPr marL="0" indent="0">
              <a:buNone/>
            </a:pPr>
            <a:r>
              <a:rPr lang="en-US" sz="2000" dirty="0">
                <a:solidFill>
                  <a:prstClr val="black"/>
                </a:solidFill>
                <a:latin typeface="Times New Roman" panose="02020603050405020304" pitchFamily="18" charset="0"/>
                <a:cs typeface="Times New Roman" panose="02020603050405020304" pitchFamily="18" charset="0"/>
              </a:rPr>
              <a:t>The </a:t>
            </a:r>
            <a:r>
              <a:rPr lang="en-US" sz="2000" b="1" dirty="0">
                <a:solidFill>
                  <a:prstClr val="black"/>
                </a:solidFill>
                <a:latin typeface="Times New Roman" panose="02020603050405020304" pitchFamily="18" charset="0"/>
                <a:cs typeface="Times New Roman" panose="02020603050405020304" pitchFamily="18" charset="0"/>
              </a:rPr>
              <a:t>free TPA area</a:t>
            </a:r>
            <a:r>
              <a:rPr lang="en-US" sz="2000" dirty="0">
                <a:solidFill>
                  <a:prstClr val="black"/>
                </a:solidFill>
                <a:latin typeface="Times New Roman" panose="02020603050405020304" pitchFamily="18" charset="0"/>
                <a:cs typeface="Times New Roman" panose="02020603050405020304" pitchFamily="18" charset="0"/>
              </a:rPr>
              <a:t> holds DOS application programs as they are executed. TPA also holds TSR (terminate and stay resident) programs that remain in memory in an active state until activated by a hot-key sequence or another event such as an interrupt.</a:t>
            </a:r>
          </a:p>
        </p:txBody>
      </p:sp>
    </p:spTree>
    <p:extLst>
      <p:ext uri="{BB962C8B-B14F-4D97-AF65-F5344CB8AC3E}">
        <p14:creationId xmlns:p14="http://schemas.microsoft.com/office/powerpoint/2010/main" val="3835269950"/>
      </p:ext>
    </p:extLst>
  </p:cSld>
  <p:clrMapOvr>
    <a:masterClrMapping/>
  </p:clrMapOvr>
  <p:transition>
    <p:pull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9E7A-0B68-4337-81A1-DDBDCB086829}"/>
              </a:ext>
            </a:extLst>
          </p:cNvPr>
          <p:cNvSpPr>
            <a:spLocks noGrp="1"/>
          </p:cNvSpPr>
          <p:nvPr>
            <p:ph type="title"/>
          </p:nvPr>
        </p:nvSpPr>
        <p:spPr>
          <a:xfrm>
            <a:off x="628650" y="795228"/>
            <a:ext cx="7886700" cy="671729"/>
          </a:xfrm>
        </p:spPr>
        <p:txBody>
          <a:bodyPr/>
          <a:lstStyle/>
          <a:p>
            <a:r>
              <a:rPr lang="en-US" dirty="0">
                <a:latin typeface="Times New Roman" panose="02020603050405020304" pitchFamily="18" charset="0"/>
                <a:cs typeface="Times New Roman" panose="02020603050405020304" pitchFamily="18" charset="0"/>
              </a:rPr>
              <a:t>1.1.2.</a:t>
            </a:r>
            <a:r>
              <a:rPr lang="en-US" sz="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System Area</a:t>
            </a:r>
          </a:p>
        </p:txBody>
      </p:sp>
      <p:sp>
        <p:nvSpPr>
          <p:cNvPr id="3" name="Content Placeholder 2">
            <a:extLst>
              <a:ext uri="{FF2B5EF4-FFF2-40B4-BE49-F238E27FC236}">
                <a16:creationId xmlns:a16="http://schemas.microsoft.com/office/drawing/2014/main" id="{E263F02B-B2E9-4A3C-932E-36438FE6F7B2}"/>
              </a:ext>
            </a:extLst>
          </p:cNvPr>
          <p:cNvSpPr>
            <a:spLocks noGrp="1"/>
          </p:cNvSpPr>
          <p:nvPr>
            <p:ph idx="1"/>
          </p:nvPr>
        </p:nvSpPr>
        <p:spPr>
          <a:xfrm>
            <a:off x="323528" y="1466958"/>
            <a:ext cx="8568952" cy="4595814"/>
          </a:xfrm>
        </p:spPr>
        <p:txBody>
          <a:bodyPr>
            <a:noAutofit/>
          </a:bodyPr>
          <a:lstStyle/>
          <a:p>
            <a:pPr marL="336233"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system area contains programs on either a read-only memory (</a:t>
            </a:r>
            <a:r>
              <a:rPr lang="en-US" sz="2200" b="1" dirty="0">
                <a:latin typeface="Times New Roman" panose="02020603050405020304" pitchFamily="18" charset="0"/>
                <a:cs typeface="Times New Roman" panose="02020603050405020304" pitchFamily="18" charset="0"/>
              </a:rPr>
              <a:t>ROM</a:t>
            </a:r>
            <a:r>
              <a:rPr lang="en-US" sz="2200" dirty="0">
                <a:latin typeface="Times New Roman" panose="02020603050405020304" pitchFamily="18" charset="0"/>
                <a:cs typeface="Times New Roman" panose="02020603050405020304" pitchFamily="18" charset="0"/>
              </a:rPr>
              <a:t>) or flash memory (</a:t>
            </a:r>
            <a:r>
              <a:rPr lang="en-US" sz="2200" b="1" dirty="0">
                <a:latin typeface="Times New Roman" panose="02020603050405020304" pitchFamily="18" charset="0"/>
                <a:cs typeface="Times New Roman" panose="02020603050405020304" pitchFamily="18" charset="0"/>
              </a:rPr>
              <a:t>EEPROM</a:t>
            </a:r>
            <a:r>
              <a:rPr lang="en-US" sz="2200" dirty="0">
                <a:latin typeface="Times New Roman" panose="02020603050405020304" pitchFamily="18" charset="0"/>
                <a:cs typeface="Times New Roman" panose="02020603050405020304" pitchFamily="18" charset="0"/>
              </a:rPr>
              <a:t>), and areas of read/write (</a:t>
            </a:r>
            <a:r>
              <a:rPr lang="en-US" sz="2200" b="1" dirty="0">
                <a:latin typeface="Times New Roman" panose="02020603050405020304" pitchFamily="18" charset="0"/>
                <a:cs typeface="Times New Roman" panose="02020603050405020304" pitchFamily="18" charset="0"/>
              </a:rPr>
              <a:t>RAM</a:t>
            </a:r>
            <a:r>
              <a:rPr lang="en-US" sz="2200" dirty="0">
                <a:latin typeface="Times New Roman" panose="02020603050405020304" pitchFamily="18" charset="0"/>
                <a:cs typeface="Times New Roman" panose="02020603050405020304" pitchFamily="18" charset="0"/>
              </a:rPr>
              <a:t>) memory for data storage. Figure 1-4 shows the system area of a typical computer system.</a:t>
            </a:r>
          </a:p>
          <a:p>
            <a:pPr algn="just">
              <a:lnSpc>
                <a:spcPct val="10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The size  and amount of memory      used in video RAM area depends on the video display adapter  attached to the system, such as </a:t>
            </a:r>
            <a:r>
              <a:rPr lang="en-US" sz="2200" b="1" dirty="0">
                <a:latin typeface="Times New Roman" panose="02020603050405020304" pitchFamily="18" charset="0"/>
                <a:cs typeface="Times New Roman" panose="02020603050405020304" pitchFamily="18" charset="0"/>
              </a:rPr>
              <a:t>CGA, EGA</a:t>
            </a:r>
            <a:r>
              <a:rPr lang="en-US" sz="2200" dirty="0">
                <a:latin typeface="Times New Roman" panose="02020603050405020304" pitchFamily="18" charset="0"/>
                <a:cs typeface="Times New Roman" panose="02020603050405020304" pitchFamily="18" charset="0"/>
              </a:rPr>
              <a:t>, or one of newer forms of </a:t>
            </a:r>
            <a:r>
              <a:rPr lang="en-US" sz="2200" b="1" dirty="0">
                <a:latin typeface="Times New Roman" panose="02020603050405020304" pitchFamily="18" charset="0"/>
                <a:cs typeface="Times New Roman" panose="02020603050405020304" pitchFamily="18" charset="0"/>
              </a:rPr>
              <a:t>VGA</a:t>
            </a:r>
            <a:r>
              <a:rPr lang="en-US" sz="2200" dirty="0">
                <a:latin typeface="Times New Roman" panose="02020603050405020304" pitchFamily="18" charset="0"/>
                <a:cs typeface="Times New Roman" panose="02020603050405020304" pitchFamily="18" charset="0"/>
              </a:rPr>
              <a:t>. </a:t>
            </a:r>
          </a:p>
          <a:p>
            <a:pPr algn="just">
              <a:lnSpc>
                <a:spcPct val="10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Generally the video RAM located in first     64 KB memory stores graphical or bit-mapped data, and the second 64 KB memory stores text data. </a:t>
            </a:r>
          </a:p>
          <a:p>
            <a:pPr algn="just">
              <a:lnSpc>
                <a:spcPct val="10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Note that some newer video cards relocate the memory to wider, higher areas in the memory system for use under Windows operating system.</a:t>
            </a:r>
          </a:p>
          <a:p>
            <a:pPr algn="just">
              <a:lnSpc>
                <a:spcPct val="10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40153596"/>
      </p:ext>
    </p:extLst>
  </p:cSld>
  <p:clrMapOvr>
    <a:masterClrMapping/>
  </p:clrMapOvr>
  <p:transition>
    <p:pull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D57C8-1E0C-4C67-8163-FD286DAA3955}"/>
              </a:ext>
            </a:extLst>
          </p:cNvPr>
          <p:cNvSpPr>
            <a:spLocks noGrp="1"/>
          </p:cNvSpPr>
          <p:nvPr>
            <p:ph idx="1"/>
          </p:nvPr>
        </p:nvSpPr>
        <p:spPr>
          <a:xfrm>
            <a:off x="332509" y="1179368"/>
            <a:ext cx="8631979" cy="5273968"/>
          </a:xfrm>
        </p:spPr>
        <p:txBody>
          <a:bodyPr>
            <a:normAutofit fontScale="92500" lnSpcReduction="10000"/>
          </a:bodyPr>
          <a:lstStyle/>
          <a:p>
            <a:pPr algn="just">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video BIOS ROM </a:t>
            </a:r>
            <a:r>
              <a:rPr lang="en-US" dirty="0">
                <a:latin typeface="Times New Roman" panose="02020603050405020304" pitchFamily="18" charset="0"/>
                <a:cs typeface="Times New Roman" panose="02020603050405020304" pitchFamily="18" charset="0"/>
              </a:rPr>
              <a:t>located on a ROM or flash memory (EEPROM), contains programs that control the DOS video display. </a:t>
            </a:r>
          </a:p>
          <a:p>
            <a:pPr algn="just">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Hard disk controller ROM :</a:t>
            </a:r>
            <a:r>
              <a:rPr lang="en-US" dirty="0">
                <a:latin typeface="Times New Roman" panose="02020603050405020304" pitchFamily="18" charset="0"/>
                <a:cs typeface="Times New Roman" panose="02020603050405020304" pitchFamily="18" charset="0"/>
              </a:rPr>
              <a:t> If a hard disk memory is attached to the computer, the interface card must contain a ROM and a disk BIOS. This ROM holds low level format software. The size , location, and presence of the ROM depend  on the type of hard disk adapter attached to the computer. </a:t>
            </a:r>
          </a:p>
          <a:p>
            <a:pPr algn="just">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Note that most IDE drives do not have this ROM, but many SCSI disk interfaces do contain ROM.</a:t>
            </a:r>
          </a:p>
          <a:p>
            <a:pPr>
              <a:lnSpc>
                <a:spcPct val="1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1242045"/>
      </p:ext>
    </p:extLst>
  </p:cSld>
  <p:clrMapOvr>
    <a:masterClrMapping/>
  </p:clrMapOvr>
  <p:transition>
    <p:pull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B927BB-0084-46FD-BA22-8FE5F48F477D}"/>
              </a:ext>
            </a:extLst>
          </p:cNvPr>
          <p:cNvSpPr>
            <a:spLocks noGrp="1"/>
          </p:cNvSpPr>
          <p:nvPr>
            <p:ph idx="1"/>
          </p:nvPr>
        </p:nvSpPr>
        <p:spPr>
          <a:xfrm>
            <a:off x="179513" y="908720"/>
            <a:ext cx="8784975" cy="5616624"/>
          </a:xfrm>
        </p:spPr>
        <p:txBody>
          <a:bodyPr wrap="square">
            <a:noAutofit/>
          </a:bodyPr>
          <a:lstStyle/>
          <a:p>
            <a:pPr marL="0" indent="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a:t>
            </a:r>
            <a:r>
              <a:rPr lang="en-US" sz="2200" b="1" dirty="0">
                <a:latin typeface="Times New Roman" panose="02020603050405020304" pitchFamily="18" charset="0"/>
                <a:cs typeface="Times New Roman" panose="02020603050405020304" pitchFamily="18" charset="0"/>
              </a:rPr>
              <a:t>free area</a:t>
            </a:r>
            <a:r>
              <a:rPr lang="en-US" sz="2200" dirty="0">
                <a:latin typeface="Times New Roman" panose="02020603050405020304" pitchFamily="18" charset="0"/>
                <a:cs typeface="Times New Roman" panose="02020603050405020304" pitchFamily="18" charset="0"/>
              </a:rPr>
              <a:t> is used for the </a:t>
            </a:r>
            <a:r>
              <a:rPr lang="en-US" sz="2200" b="1" dirty="0">
                <a:latin typeface="Times New Roman" panose="02020603050405020304" pitchFamily="18" charset="0"/>
                <a:cs typeface="Times New Roman" panose="02020603050405020304" pitchFamily="18" charset="0"/>
              </a:rPr>
              <a:t>expanded memory </a:t>
            </a:r>
            <a:r>
              <a:rPr lang="en-US" sz="2200" dirty="0">
                <a:latin typeface="Times New Roman" panose="02020603050405020304" pitchFamily="18" charset="0"/>
                <a:cs typeface="Times New Roman" panose="02020603050405020304" pitchFamily="18" charset="0"/>
              </a:rPr>
              <a:t>system in a PC system, or for the upper memory system in an AT system. Its use depends on the system and its configuration. The expanded memory system allow a 64 K-byte </a:t>
            </a:r>
            <a:r>
              <a:rPr lang="en-US" sz="2200" b="1" dirty="0">
                <a:latin typeface="Times New Roman" panose="02020603050405020304" pitchFamily="18" charset="0"/>
                <a:cs typeface="Times New Roman" panose="02020603050405020304" pitchFamily="18" charset="0"/>
              </a:rPr>
              <a:t>page frame of memory </a:t>
            </a:r>
            <a:r>
              <a:rPr lang="en-US" sz="2200" dirty="0">
                <a:latin typeface="Times New Roman" panose="02020603050405020304" pitchFamily="18" charset="0"/>
                <a:cs typeface="Times New Roman" panose="02020603050405020304" pitchFamily="18" charset="0"/>
              </a:rPr>
              <a:t>to be used by application programs. </a:t>
            </a:r>
          </a:p>
          <a:p>
            <a:pPr marL="0" indent="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64 K-byte page frame is used to expand memory system by switching in pages of memory from EMS into this range of memory addresses. </a:t>
            </a:r>
          </a:p>
          <a:p>
            <a:pPr marL="0" indent="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Note that the information is addressed </a:t>
            </a:r>
            <a:r>
              <a:rPr lang="en-US" sz="2200" dirty="0" err="1">
                <a:latin typeface="Times New Roman" panose="02020603050405020304" pitchFamily="18" charset="0"/>
                <a:cs typeface="Times New Roman" panose="02020603050405020304" pitchFamily="18" charset="0"/>
              </a:rPr>
              <a:t>şn</a:t>
            </a:r>
            <a:r>
              <a:rPr lang="en-US" sz="2200" dirty="0">
                <a:latin typeface="Times New Roman" panose="02020603050405020304" pitchFamily="18" charset="0"/>
                <a:cs typeface="Times New Roman" panose="02020603050405020304" pitchFamily="18" charset="0"/>
              </a:rPr>
              <a:t> the page frame as 16 K-byte sized pages of data that are swapped with pages from EMS. Figure 1-5 shows the expanded memory system. </a:t>
            </a:r>
          </a:p>
          <a:p>
            <a:pPr marL="0" indent="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Note that expanded memory is slow because the change to a new 16 K-byte memory page requires action by the driver. </a:t>
            </a:r>
          </a:p>
          <a:p>
            <a:pPr marL="0" indent="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Also note that expanded memory was designed to expand memory system early 8086/8088-based computer systems. In most cases, except for some DOS-based games that use the sound card, expanded memory should be avoided in 80386-Pentium IV- based systems.</a:t>
            </a:r>
          </a:p>
        </p:txBody>
      </p:sp>
    </p:spTree>
    <p:extLst>
      <p:ext uri="{BB962C8B-B14F-4D97-AF65-F5344CB8AC3E}">
        <p14:creationId xmlns:p14="http://schemas.microsoft.com/office/powerpoint/2010/main" val="1423520725"/>
      </p:ext>
    </p:extLst>
  </p:cSld>
  <p:clrMapOvr>
    <a:masterClrMapping/>
  </p:clrMapOvr>
  <p:transition>
    <p:pull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3C423-C5F8-46DC-AD55-FA945B0EFD5A}"/>
              </a:ext>
            </a:extLst>
          </p:cNvPr>
          <p:cNvSpPr>
            <a:spLocks noGrp="1"/>
          </p:cNvSpPr>
          <p:nvPr>
            <p:ph idx="1"/>
          </p:nvPr>
        </p:nvSpPr>
        <p:spPr>
          <a:xfrm>
            <a:off x="251521" y="1075458"/>
            <a:ext cx="8568952" cy="5377877"/>
          </a:xfrm>
        </p:spPr>
        <p:txBody>
          <a:bodyPr>
            <a:normAutofit fontScale="85000" lnSpcReduction="20000"/>
          </a:bodyPr>
          <a:lstStyle/>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Next memory location contain cassette </a:t>
            </a:r>
            <a:r>
              <a:rPr lang="en-US" b="1" dirty="0">
                <a:latin typeface="Times New Roman" panose="02020603050405020304" pitchFamily="18" charset="0"/>
                <a:cs typeface="Times New Roman" panose="02020603050405020304" pitchFamily="18" charset="0"/>
              </a:rPr>
              <a:t>BASIC language </a:t>
            </a:r>
            <a:r>
              <a:rPr lang="en-US" dirty="0">
                <a:latin typeface="Times New Roman" panose="02020603050405020304" pitchFamily="18" charset="0"/>
                <a:cs typeface="Times New Roman" panose="02020603050405020304" pitchFamily="18" charset="0"/>
              </a:rPr>
              <a:t>on </a:t>
            </a:r>
            <a:r>
              <a:rPr lang="en-US" b="1" dirty="0">
                <a:latin typeface="Times New Roman" panose="02020603050405020304" pitchFamily="18" charset="0"/>
                <a:cs typeface="Times New Roman" panose="02020603050405020304" pitchFamily="18" charset="0"/>
              </a:rPr>
              <a:t>ROM </a:t>
            </a:r>
            <a:r>
              <a:rPr lang="en-US" dirty="0">
                <a:latin typeface="Times New Roman" panose="02020603050405020304" pitchFamily="18" charset="0"/>
                <a:cs typeface="Times New Roman" panose="02020603050405020304" pitchFamily="18" charset="0"/>
              </a:rPr>
              <a:t>found in early IBM personal computer systems. This area is often open or free in newer computer systems. In newer systems, we often back-fill this area with extra RAM for use by DOS programs, called </a:t>
            </a:r>
            <a:r>
              <a:rPr lang="en-US" b="1" dirty="0">
                <a:latin typeface="Times New Roman" panose="02020603050405020304" pitchFamily="18" charset="0"/>
                <a:cs typeface="Times New Roman" panose="02020603050405020304" pitchFamily="18" charset="0"/>
              </a:rPr>
              <a:t>upper memory</a:t>
            </a:r>
            <a:r>
              <a:rPr lang="en-US" dirty="0">
                <a:latin typeface="Times New Roman" panose="02020603050405020304" pitchFamily="18" charset="0"/>
                <a:cs typeface="Times New Roman" panose="02020603050405020304" pitchFamily="18" charset="0"/>
              </a:rPr>
              <a:t>. Each upper memory block is 4 K bytes in length.</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system BIOS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ROM </a:t>
            </a:r>
            <a:r>
              <a:rPr lang="en-US" dirty="0">
                <a:latin typeface="Times New Roman" panose="02020603050405020304" pitchFamily="18" charset="0"/>
                <a:cs typeface="Times New Roman" panose="02020603050405020304" pitchFamily="18" charset="0"/>
              </a:rPr>
              <a:t>controls the operation of the basic I/O devices connected to the computer system. It does not control the operation of the video system, which has its own BIOS ROM. The first part of the system BIOS often contains programs that set up the computer. Second part contains procedures that control the basic I/O system. Once the system is set up, upper memory blocks are available is EMM386.EXE is installed. </a:t>
            </a: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7162553"/>
      </p:ext>
    </p:extLst>
  </p:cSld>
  <p:clrMapOvr>
    <a:masterClrMapping/>
  </p:clrMapOvr>
  <p:transition>
    <p:pull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1E0393-F76E-47AA-AE7C-845B4D405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7764" y="936288"/>
            <a:ext cx="5715000" cy="5064463"/>
          </a:xfrm>
          <a:prstGeom prst="rect">
            <a:avLst/>
          </a:prstGeom>
        </p:spPr>
      </p:pic>
      <p:pic>
        <p:nvPicPr>
          <p:cNvPr id="7" name="Picture 6">
            <a:extLst>
              <a:ext uri="{FF2B5EF4-FFF2-40B4-BE49-F238E27FC236}">
                <a16:creationId xmlns:a16="http://schemas.microsoft.com/office/drawing/2014/main" id="{61FD8D95-F02F-4667-9831-680B7E733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632"/>
            <a:ext cx="4572001" cy="4530437"/>
          </a:xfrm>
          <a:prstGeom prst="rect">
            <a:avLst/>
          </a:prstGeom>
        </p:spPr>
      </p:pic>
    </p:spTree>
    <p:extLst>
      <p:ext uri="{BB962C8B-B14F-4D97-AF65-F5344CB8AC3E}">
        <p14:creationId xmlns:p14="http://schemas.microsoft.com/office/powerpoint/2010/main" val="4159843571"/>
      </p:ext>
    </p:extLst>
  </p:cSld>
  <p:clrMapOvr>
    <a:masterClrMapping/>
  </p:clrMapOvr>
  <p:transition>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C4C59AD8-E055-4F34-9115-A99BCA5278C2}"/>
              </a:ext>
            </a:extLst>
          </p:cNvPr>
          <p:cNvSpPr>
            <a:spLocks noGrp="1"/>
          </p:cNvSpPr>
          <p:nvPr>
            <p:ph type="ftr" sz="quarter" idx="11"/>
          </p:nvPr>
        </p:nvSpPr>
        <p:spPr>
          <a:xfrm>
            <a:off x="706436" y="6367463"/>
            <a:ext cx="7751763" cy="457200"/>
          </a:xfrm>
        </p:spPr>
        <p:txBody>
          <a:bodyPr/>
          <a:lstStyle/>
          <a:p>
            <a:r>
              <a:rPr lang="en-US" altLang="ko-KR" dirty="0"/>
              <a:t>Chapter 1  Introduction to the Microprocessor and Computer</a:t>
            </a:r>
          </a:p>
        </p:txBody>
      </p:sp>
      <p:sp>
        <p:nvSpPr>
          <p:cNvPr id="5" name="Slide Number Placeholder 5">
            <a:extLst>
              <a:ext uri="{FF2B5EF4-FFF2-40B4-BE49-F238E27FC236}">
                <a16:creationId xmlns:a16="http://schemas.microsoft.com/office/drawing/2014/main" id="{70A6012C-1F5A-4638-B466-9574464E0047}"/>
              </a:ext>
            </a:extLst>
          </p:cNvPr>
          <p:cNvSpPr>
            <a:spLocks noGrp="1"/>
          </p:cNvSpPr>
          <p:nvPr>
            <p:ph type="sldNum" sz="quarter" idx="12"/>
          </p:nvPr>
        </p:nvSpPr>
        <p:spPr/>
        <p:txBody>
          <a:bodyPr/>
          <a:lstStyle/>
          <a:p>
            <a:fld id="{71C5947A-7F31-4E55-9819-D96B7C952706}" type="slidenum">
              <a:rPr lang="ar-SA" altLang="ko-KR"/>
              <a:pPr/>
              <a:t>5</a:t>
            </a:fld>
            <a:endParaRPr lang="en-US" altLang="ko-KR" dirty="0"/>
          </a:p>
        </p:txBody>
      </p:sp>
      <p:sp>
        <p:nvSpPr>
          <p:cNvPr id="133122" name="Rectangle 2">
            <a:extLst>
              <a:ext uri="{FF2B5EF4-FFF2-40B4-BE49-F238E27FC236}">
                <a16:creationId xmlns:a16="http://schemas.microsoft.com/office/drawing/2014/main" id="{5C8C63DA-088F-4DEB-A0D3-8638DB35AF5C}"/>
              </a:ext>
            </a:extLst>
          </p:cNvPr>
          <p:cNvSpPr>
            <a:spLocks noGrp="1" noChangeArrowheads="1"/>
          </p:cNvSpPr>
          <p:nvPr>
            <p:ph type="title"/>
          </p:nvPr>
        </p:nvSpPr>
        <p:spPr>
          <a:xfrm>
            <a:off x="762000" y="762000"/>
            <a:ext cx="7696200" cy="762000"/>
          </a:xfrm>
        </p:spPr>
        <p:txBody>
          <a:bodyPr/>
          <a:lstStyle/>
          <a:p>
            <a:r>
              <a:rPr lang="en-US" altLang="ko-KR" sz="3600" dirty="0">
                <a:latin typeface="Times New Roman" panose="02020603050405020304" pitchFamily="18" charset="0"/>
              </a:rPr>
              <a:t>Chapter Objective</a:t>
            </a:r>
          </a:p>
        </p:txBody>
      </p:sp>
      <p:sp>
        <p:nvSpPr>
          <p:cNvPr id="133123" name="Rectangle 3">
            <a:extLst>
              <a:ext uri="{FF2B5EF4-FFF2-40B4-BE49-F238E27FC236}">
                <a16:creationId xmlns:a16="http://schemas.microsoft.com/office/drawing/2014/main" id="{A3F435B4-9ABD-4A32-B348-E9EDD8403E5E}"/>
              </a:ext>
            </a:extLst>
          </p:cNvPr>
          <p:cNvSpPr>
            <a:spLocks noGrp="1" noChangeArrowheads="1"/>
          </p:cNvSpPr>
          <p:nvPr>
            <p:ph type="body" idx="1"/>
          </p:nvPr>
        </p:nvSpPr>
        <p:spPr>
          <a:xfrm>
            <a:off x="0" y="1676400"/>
            <a:ext cx="8763000" cy="4572000"/>
          </a:xfrm>
        </p:spPr>
        <p:txBody>
          <a:bodyPr/>
          <a:lstStyle/>
          <a:p>
            <a:pPr lvl="1"/>
            <a:r>
              <a:rPr lang="en-US" altLang="ko-KR" sz="2400" dirty="0">
                <a:latin typeface="Times New Roman" panose="02020603050405020304" pitchFamily="18" charset="0"/>
              </a:rPr>
              <a:t>1. computer terminology such as bit, byte, , data, real memory system, EMS, XMS, DOS, BIOS, I/O, and so forth</a:t>
            </a:r>
          </a:p>
          <a:p>
            <a:pPr lvl="1"/>
            <a:r>
              <a:rPr lang="en-US" altLang="ko-KR" sz="2400" dirty="0">
                <a:latin typeface="Times New Roman" panose="02020603050405020304" pitchFamily="18" charset="0"/>
              </a:rPr>
              <a:t>2. briefly detail the history of computers</a:t>
            </a:r>
          </a:p>
          <a:p>
            <a:pPr lvl="1"/>
            <a:r>
              <a:rPr lang="en-US" altLang="ko-KR" sz="2400" dirty="0">
                <a:latin typeface="Times New Roman" panose="02020603050405020304" pitchFamily="18" charset="0"/>
              </a:rPr>
              <a:t>3. overview of various 80X86, Pentium-Pentium 4 family</a:t>
            </a:r>
          </a:p>
          <a:p>
            <a:pPr lvl="1"/>
            <a:r>
              <a:rPr lang="en-US" altLang="ko-KR" sz="2400" dirty="0">
                <a:latin typeface="Times New Roman" panose="02020603050405020304" pitchFamily="18" charset="0"/>
              </a:rPr>
              <a:t>4. block diagram of computer system and its function</a:t>
            </a:r>
          </a:p>
          <a:p>
            <a:pPr lvl="1"/>
            <a:r>
              <a:rPr lang="en-US" altLang="ko-KR" sz="2400" dirty="0">
                <a:latin typeface="Times New Roman" panose="02020603050405020304" pitchFamily="18" charset="0"/>
              </a:rPr>
              <a:t>5. function of microprocessor and its basic operation</a:t>
            </a:r>
          </a:p>
          <a:p>
            <a:pPr lvl="1"/>
            <a:r>
              <a:rPr lang="en-US" altLang="ko-KR" sz="2400" dirty="0">
                <a:latin typeface="Times New Roman" panose="02020603050405020304" pitchFamily="18" charset="0"/>
              </a:rPr>
              <a:t>6. define contents of memory system in PC</a:t>
            </a:r>
          </a:p>
          <a:p>
            <a:pPr lvl="1"/>
            <a:r>
              <a:rPr lang="en-US" altLang="ko-KR" sz="2400" dirty="0">
                <a:latin typeface="Times New Roman" panose="02020603050405020304" pitchFamily="18" charset="0"/>
              </a:rPr>
              <a:t>7. convert between binary, decimal, and hexadecimal numbers</a:t>
            </a:r>
          </a:p>
          <a:p>
            <a:pPr lvl="1"/>
            <a:r>
              <a:rPr lang="en-US" altLang="ko-KR" sz="2400" dirty="0">
                <a:latin typeface="Times New Roman" panose="02020603050405020304" pitchFamily="18" charset="0"/>
              </a:rPr>
              <a:t>8. differentiate and represent numeric and alphabetic information as integer, floating-point, BCD, and ASCII data</a:t>
            </a:r>
          </a:p>
        </p:txBody>
      </p:sp>
    </p:spTree>
  </p:cSld>
  <p:clrMapOvr>
    <a:masterClrMapping/>
  </p:clrMapOvr>
  <p:transition>
    <p:pull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5D2F-4A85-48C2-B798-AA661C68F756}"/>
              </a:ext>
            </a:extLst>
          </p:cNvPr>
          <p:cNvSpPr>
            <a:spLocks noGrp="1"/>
          </p:cNvSpPr>
          <p:nvPr>
            <p:ph type="title"/>
          </p:nvPr>
        </p:nvSpPr>
        <p:spPr>
          <a:xfrm>
            <a:off x="454893" y="713617"/>
            <a:ext cx="7886700" cy="640556"/>
          </a:xfrm>
        </p:spPr>
        <p:txBody>
          <a:bodyPr/>
          <a:lstStyle/>
          <a:p>
            <a:r>
              <a:rPr lang="en-US" dirty="0">
                <a:latin typeface="Times New Roman" panose="02020603050405020304" pitchFamily="18" charset="0"/>
                <a:cs typeface="Times New Roman" panose="02020603050405020304" pitchFamily="18" charset="0"/>
              </a:rPr>
              <a:t>1.2.        I/O Space</a:t>
            </a:r>
          </a:p>
        </p:txBody>
      </p:sp>
      <p:sp>
        <p:nvSpPr>
          <p:cNvPr id="3" name="Content Placeholder 2">
            <a:extLst>
              <a:ext uri="{FF2B5EF4-FFF2-40B4-BE49-F238E27FC236}">
                <a16:creationId xmlns:a16="http://schemas.microsoft.com/office/drawing/2014/main" id="{3D863813-732E-4F5F-B601-3A9EBBC29641}"/>
              </a:ext>
            </a:extLst>
          </p:cNvPr>
          <p:cNvSpPr>
            <a:spLocks noGrp="1"/>
          </p:cNvSpPr>
          <p:nvPr>
            <p:ph idx="1"/>
          </p:nvPr>
        </p:nvSpPr>
        <p:spPr>
          <a:xfrm>
            <a:off x="323528" y="1354174"/>
            <a:ext cx="8424936" cy="5099162"/>
          </a:xfrm>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The  I/O (input/output) space is a computer system extends from I/O port </a:t>
            </a:r>
            <a:r>
              <a:rPr lang="en-US" b="1" dirty="0">
                <a:latin typeface="Times New Roman" panose="02020603050405020304" pitchFamily="18" charset="0"/>
                <a:cs typeface="Times New Roman" panose="02020603050405020304" pitchFamily="18" charset="0"/>
              </a:rPr>
              <a:t>0000H (0) to port FFFFH (65535). </a:t>
            </a:r>
            <a:r>
              <a:rPr lang="en-US" dirty="0">
                <a:latin typeface="Times New Roman" panose="02020603050405020304" pitchFamily="18" charset="0"/>
                <a:cs typeface="Times New Roman" panose="02020603050405020304" pitchFamily="18" charset="0"/>
              </a:rPr>
              <a:t>This port addressing system is similar to a memory address, except that instead of addressing memory, it addresses an I/O device. </a:t>
            </a:r>
          </a:p>
          <a:p>
            <a:r>
              <a:rPr lang="en-US" u="sng" dirty="0">
                <a:latin typeface="Times New Roman" panose="02020603050405020304" pitchFamily="18" charset="0"/>
                <a:cs typeface="Times New Roman" panose="02020603050405020304" pitchFamily="18" charset="0"/>
              </a:rPr>
              <a:t>The I/O devices allow the microprocessor to communicate between itself and outside world</a:t>
            </a:r>
            <a:r>
              <a:rPr lang="en-US" dirty="0">
                <a:latin typeface="Times New Roman" panose="02020603050405020304" pitchFamily="18" charset="0"/>
                <a:cs typeface="Times New Roman" panose="02020603050405020304" pitchFamily="18" charset="0"/>
              </a:rPr>
              <a:t>. The I/O space allows computer to access up to 64 K (65535) different 8-bit I/O devices. A great number of these locations are available for expansion in newer computer systems. Figure 1-6 shows the I/O map found in many personal computers.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The I/O area contains two major sections. The area below I/O location 0400H is considered reserved for system devices. The remaining area is available I/O space for expansion on newer systems that extends from I/O port 0400H (1024) through FFFFH. Some of the mainboards in newer computer systems also use other addresses above 400H. Generally, I/O addresses between 0000H and 00FFH (255) address components on the mainboard of the computer, while addresses between 0100H and 03FFH (1023) addresses devices located on plug-in cards. Note that the limitation of I/O addresses between 0000H and 03FFH comes from the original PC standard.</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7209798"/>
      </p:ext>
    </p:extLst>
  </p:cSld>
  <p:clrMapOvr>
    <a:masterClrMapping/>
  </p:clrMapOvr>
  <p:transition>
    <p:pull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7507BF-9201-4115-87A8-CE04EAB36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63" y="502223"/>
            <a:ext cx="6668455" cy="6023121"/>
          </a:xfrm>
          <a:prstGeom prst="rect">
            <a:avLst/>
          </a:prstGeom>
        </p:spPr>
      </p:pic>
    </p:spTree>
    <p:extLst>
      <p:ext uri="{BB962C8B-B14F-4D97-AF65-F5344CB8AC3E}">
        <p14:creationId xmlns:p14="http://schemas.microsoft.com/office/powerpoint/2010/main" val="3446338707"/>
      </p:ext>
    </p:extLst>
  </p:cSld>
  <p:clrMapOvr>
    <a:masterClrMapping/>
  </p:clrMapOvr>
  <p:transition>
    <p:pull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F64F-AC3B-48A0-9365-771F6342DE54}"/>
              </a:ext>
            </a:extLst>
          </p:cNvPr>
          <p:cNvSpPr>
            <a:spLocks noGrp="1"/>
          </p:cNvSpPr>
          <p:nvPr>
            <p:ph type="title"/>
          </p:nvPr>
        </p:nvSpPr>
        <p:spPr>
          <a:xfrm>
            <a:off x="539032" y="754775"/>
            <a:ext cx="7886700" cy="630165"/>
          </a:xfrm>
        </p:spPr>
        <p:txBody>
          <a:bodyPr>
            <a:normAutofit fontScale="90000"/>
          </a:bodyPr>
          <a:lstStyle/>
          <a:p>
            <a:r>
              <a:rPr lang="en-US" dirty="0">
                <a:latin typeface="Times New Roman" panose="02020603050405020304" pitchFamily="18" charset="0"/>
                <a:cs typeface="Times New Roman" panose="02020603050405020304" pitchFamily="18" charset="0"/>
              </a:rPr>
              <a:t> 1.3.        The Microprocessor</a:t>
            </a:r>
          </a:p>
        </p:txBody>
      </p:sp>
      <p:sp>
        <p:nvSpPr>
          <p:cNvPr id="3" name="Content Placeholder 2">
            <a:extLst>
              <a:ext uri="{FF2B5EF4-FFF2-40B4-BE49-F238E27FC236}">
                <a16:creationId xmlns:a16="http://schemas.microsoft.com/office/drawing/2014/main" id="{79A2C79E-FBCE-44EF-A660-8660414A64F0}"/>
              </a:ext>
            </a:extLst>
          </p:cNvPr>
          <p:cNvSpPr>
            <a:spLocks noGrp="1"/>
          </p:cNvSpPr>
          <p:nvPr>
            <p:ph idx="1"/>
          </p:nvPr>
        </p:nvSpPr>
        <p:spPr>
          <a:xfrm>
            <a:off x="539032" y="1556792"/>
            <a:ext cx="8353448" cy="5040560"/>
          </a:xfrm>
        </p:spPr>
        <p:txBody>
          <a:bodyPr>
            <a:normAutofit fontScale="77500" lnSpcReduction="20000"/>
          </a:bodyPr>
          <a:lstStyle/>
          <a:p>
            <a:pPr marL="0" indent="0" algn="just">
              <a:buNone/>
            </a:pPr>
            <a:r>
              <a:rPr lang="en-US" dirty="0">
                <a:latin typeface="Times New Roman" panose="02020603050405020304" pitchFamily="18" charset="0"/>
                <a:cs typeface="Times New Roman" panose="02020603050405020304" pitchFamily="18" charset="0"/>
              </a:rPr>
              <a:t>The Microprocessor is the heart of the microprocessor-based computer system. The Microprocessor (CPU) is the controlling element of in a computer system. The microprocessor controls memory and I/O through a series of connection called buses. The buses select an I/O or memory device, transfer data between an I/O device or memory and the microprocessor, and control the I/O and memory system. Memory and I/O are controlled through instructions that are stored in the memory and executed by the microprocessor. </a:t>
            </a:r>
          </a:p>
          <a:p>
            <a:pPr marL="0" indent="0" algn="just">
              <a:buNone/>
            </a:pPr>
            <a:r>
              <a:rPr lang="en-US" dirty="0">
                <a:latin typeface="Times New Roman" panose="02020603050405020304" pitchFamily="18" charset="0"/>
                <a:cs typeface="Times New Roman" panose="02020603050405020304" pitchFamily="18" charset="0"/>
              </a:rPr>
              <a:t>The microprocessor performs three main tasks for the computer system ;</a:t>
            </a:r>
          </a:p>
          <a:p>
            <a:pPr marL="342900" lvl="1" indent="0" algn="just">
              <a:buNone/>
            </a:pPr>
            <a:r>
              <a:rPr lang="en-US" dirty="0">
                <a:latin typeface="Times New Roman" panose="02020603050405020304" pitchFamily="18" charset="0"/>
                <a:cs typeface="Times New Roman" panose="02020603050405020304" pitchFamily="18" charset="0"/>
              </a:rPr>
              <a:t>1.      data transfer between itself and the memory or I/O systems,</a:t>
            </a:r>
          </a:p>
          <a:p>
            <a:pPr marL="342900" lvl="1" indent="0" algn="just">
              <a:buNone/>
            </a:pPr>
            <a:r>
              <a:rPr lang="en-US" dirty="0">
                <a:latin typeface="Times New Roman" panose="02020603050405020304" pitchFamily="18" charset="0"/>
                <a:cs typeface="Times New Roman" panose="02020603050405020304" pitchFamily="18" charset="0"/>
              </a:rPr>
              <a:t>2.      simple arithmetic and logic operations, and</a:t>
            </a:r>
          </a:p>
          <a:p>
            <a:pPr marL="342900" lvl="1" indent="0" algn="just">
              <a:buNone/>
            </a:pPr>
            <a:r>
              <a:rPr lang="en-US" dirty="0">
                <a:latin typeface="Times New Roman" panose="02020603050405020304" pitchFamily="18" charset="0"/>
                <a:cs typeface="Times New Roman" panose="02020603050405020304" pitchFamily="18" charset="0"/>
              </a:rPr>
              <a:t>3.      program flow via simple decisions.</a:t>
            </a: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6714428"/>
      </p:ext>
    </p:extLst>
  </p:cSld>
  <p:clrMapOvr>
    <a:masterClrMapping/>
  </p:clrMapOvr>
  <p:transition>
    <p:pull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C8CE66-BE66-4640-9D02-31912D1A9318}"/>
              </a:ext>
            </a:extLst>
          </p:cNvPr>
          <p:cNvGrpSpPr/>
          <p:nvPr/>
        </p:nvGrpSpPr>
        <p:grpSpPr>
          <a:xfrm>
            <a:off x="311727" y="3717032"/>
            <a:ext cx="8977746" cy="3134538"/>
            <a:chOff x="311727" y="3717032"/>
            <a:chExt cx="8977746" cy="3134538"/>
          </a:xfrm>
        </p:grpSpPr>
        <p:pic>
          <p:nvPicPr>
            <p:cNvPr id="7" name="Picture 6">
              <a:extLst>
                <a:ext uri="{FF2B5EF4-FFF2-40B4-BE49-F238E27FC236}">
                  <a16:creationId xmlns:a16="http://schemas.microsoft.com/office/drawing/2014/main" id="{A7B8710E-E51C-4289-B5AB-5EBC58392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917" y="3829438"/>
              <a:ext cx="5995556" cy="2637668"/>
            </a:xfrm>
            <a:prstGeom prst="rect">
              <a:avLst/>
            </a:prstGeom>
          </p:spPr>
        </p:pic>
        <p:pic>
          <p:nvPicPr>
            <p:cNvPr id="5" name="Picture 4">
              <a:extLst>
                <a:ext uri="{FF2B5EF4-FFF2-40B4-BE49-F238E27FC236}">
                  <a16:creationId xmlns:a16="http://schemas.microsoft.com/office/drawing/2014/main" id="{54CE2609-B0EA-48D5-8DBD-023117357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27" y="3717032"/>
              <a:ext cx="4000500" cy="3134538"/>
            </a:xfrm>
            <a:prstGeom prst="rect">
              <a:avLst/>
            </a:prstGeom>
          </p:spPr>
        </p:pic>
      </p:grpSp>
      <p:sp>
        <p:nvSpPr>
          <p:cNvPr id="3" name="Content Placeholder 2">
            <a:extLst>
              <a:ext uri="{FF2B5EF4-FFF2-40B4-BE49-F238E27FC236}">
                <a16:creationId xmlns:a16="http://schemas.microsoft.com/office/drawing/2014/main" id="{6EEABA85-D4FF-4180-884E-C53E9E798B1E}"/>
              </a:ext>
            </a:extLst>
          </p:cNvPr>
          <p:cNvSpPr>
            <a:spLocks noGrp="1"/>
          </p:cNvSpPr>
          <p:nvPr>
            <p:ph idx="1"/>
          </p:nvPr>
        </p:nvSpPr>
        <p:spPr>
          <a:xfrm>
            <a:off x="311727" y="692696"/>
            <a:ext cx="8724769" cy="3134539"/>
          </a:xfrm>
        </p:spPr>
        <p:txBody>
          <a:bodyPr/>
          <a:lstStyle/>
          <a:p>
            <a:r>
              <a:rPr lang="en-US" sz="2400" dirty="0">
                <a:latin typeface="Times New Roman" panose="02020603050405020304" pitchFamily="18" charset="0"/>
                <a:cs typeface="Times New Roman" panose="02020603050405020304" pitchFamily="18" charset="0"/>
              </a:rPr>
              <a:t>These are simple tasks but the microprocessor performs any series of operations or tasks through them. Table 1-1 shows the arithmetic and logic operations executed by Intel family of microprocessors. Table 1-2 shows the decisions found in microprocessors. Beginning with the 80486, the microprocessor contained a numeric coprocessor that allowed it to perform complex arithmetic using floating-point arithmetic.</a:t>
            </a:r>
          </a:p>
        </p:txBody>
      </p:sp>
    </p:spTree>
    <p:extLst>
      <p:ext uri="{BB962C8B-B14F-4D97-AF65-F5344CB8AC3E}">
        <p14:creationId xmlns:p14="http://schemas.microsoft.com/office/powerpoint/2010/main" val="2197356043"/>
      </p:ext>
    </p:extLst>
  </p:cSld>
  <p:clrMapOvr>
    <a:masterClrMapping/>
  </p:clrMapOvr>
  <p:transition>
    <p:pull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63EF-A9EE-4E84-B168-788BE619FF27}"/>
              </a:ext>
            </a:extLst>
          </p:cNvPr>
          <p:cNvSpPr>
            <a:spLocks noGrp="1"/>
          </p:cNvSpPr>
          <p:nvPr>
            <p:ph type="title"/>
          </p:nvPr>
        </p:nvSpPr>
        <p:spPr>
          <a:xfrm>
            <a:off x="251520" y="801063"/>
            <a:ext cx="7886700" cy="547038"/>
          </a:xfrm>
        </p:spPr>
        <p:txBody>
          <a:bodyPr/>
          <a:lstStyle/>
          <a:p>
            <a:r>
              <a:rPr lang="en-US" dirty="0">
                <a:latin typeface="Times New Roman" panose="02020603050405020304" pitchFamily="18" charset="0"/>
                <a:cs typeface="Times New Roman" panose="02020603050405020304" pitchFamily="18" charset="0"/>
              </a:rPr>
              <a:t>1.4.        Bus</a:t>
            </a:r>
          </a:p>
        </p:txBody>
      </p:sp>
      <p:sp>
        <p:nvSpPr>
          <p:cNvPr id="3" name="Content Placeholder 2">
            <a:extLst>
              <a:ext uri="{FF2B5EF4-FFF2-40B4-BE49-F238E27FC236}">
                <a16:creationId xmlns:a16="http://schemas.microsoft.com/office/drawing/2014/main" id="{78180F21-1010-4D2D-AEF2-A59F7DE18706}"/>
              </a:ext>
            </a:extLst>
          </p:cNvPr>
          <p:cNvSpPr>
            <a:spLocks noGrp="1"/>
          </p:cNvSpPr>
          <p:nvPr>
            <p:ph idx="1"/>
          </p:nvPr>
        </p:nvSpPr>
        <p:spPr>
          <a:xfrm>
            <a:off x="611560" y="1348100"/>
            <a:ext cx="8280920" cy="5177243"/>
          </a:xfrm>
        </p:spPr>
        <p:txBody>
          <a:bodyPr/>
          <a:lstStyle/>
          <a:p>
            <a:pPr marL="0" indent="0">
              <a:buNone/>
            </a:pPr>
            <a:r>
              <a:rPr lang="en-US" sz="2800" dirty="0">
                <a:latin typeface="Times New Roman" panose="02020603050405020304" pitchFamily="18" charset="0"/>
                <a:cs typeface="Times New Roman" panose="02020603050405020304" pitchFamily="18" charset="0"/>
              </a:rPr>
              <a:t>A </a:t>
            </a:r>
            <a:r>
              <a:rPr lang="en-US" sz="2800" b="1" dirty="0">
                <a:latin typeface="Times New Roman" panose="02020603050405020304" pitchFamily="18" charset="0"/>
                <a:cs typeface="Times New Roman" panose="02020603050405020304" pitchFamily="18" charset="0"/>
              </a:rPr>
              <a:t>bus</a:t>
            </a:r>
            <a:r>
              <a:rPr lang="en-US" sz="2800" dirty="0">
                <a:latin typeface="Times New Roman" panose="02020603050405020304" pitchFamily="18" charset="0"/>
                <a:cs typeface="Times New Roman" panose="02020603050405020304" pitchFamily="18" charset="0"/>
              </a:rPr>
              <a:t> is set of common connections that carry the same type of information. A bus is a common group of wires that interconnect the sections of a computer system. The buses transfer address, data, and control information between the microprocessor and its memory and I/O systems. </a:t>
            </a:r>
          </a:p>
          <a:p>
            <a:pPr marL="0" indent="0">
              <a:buNone/>
            </a:pPr>
            <a:r>
              <a:rPr lang="en-US" sz="2800" dirty="0">
                <a:latin typeface="Times New Roman" panose="02020603050405020304" pitchFamily="18" charset="0"/>
                <a:cs typeface="Times New Roman" panose="02020603050405020304" pitchFamily="18" charset="0"/>
              </a:rPr>
              <a:t>In the microprocessor-based computer system three buses exist for this transfer of information ;</a:t>
            </a:r>
          </a:p>
          <a:p>
            <a:pPr marL="342900" lvl="1" indent="0">
              <a:buNone/>
            </a:pPr>
            <a:r>
              <a:rPr lang="en-US" dirty="0">
                <a:latin typeface="Times New Roman" panose="02020603050405020304" pitchFamily="18" charset="0"/>
                <a:cs typeface="Times New Roman" panose="02020603050405020304" pitchFamily="18" charset="0"/>
              </a:rPr>
              <a:t>1.      Address,</a:t>
            </a:r>
          </a:p>
          <a:p>
            <a:pPr marL="342900" lvl="1" indent="0">
              <a:buNone/>
            </a:pPr>
            <a:r>
              <a:rPr lang="en-US" dirty="0">
                <a:latin typeface="Times New Roman" panose="02020603050405020304" pitchFamily="18" charset="0"/>
                <a:cs typeface="Times New Roman" panose="02020603050405020304" pitchFamily="18" charset="0"/>
              </a:rPr>
              <a:t>2.      Data, and </a:t>
            </a:r>
          </a:p>
          <a:p>
            <a:pPr marL="342900" lvl="1" indent="0">
              <a:buNone/>
            </a:pPr>
            <a:r>
              <a:rPr lang="en-US" dirty="0">
                <a:latin typeface="Times New Roman" panose="02020603050405020304" pitchFamily="18" charset="0"/>
                <a:cs typeface="Times New Roman" panose="02020603050405020304" pitchFamily="18" charset="0"/>
              </a:rPr>
              <a:t>3.      Control.</a:t>
            </a:r>
          </a:p>
          <a:p>
            <a:pPr marL="0" indent="0">
              <a:buNone/>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2808241"/>
      </p:ext>
    </p:extLst>
  </p:cSld>
  <p:clrMapOvr>
    <a:masterClrMapping/>
  </p:clrMapOvr>
  <p:transition>
    <p:pull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5B98259-EBC4-48F8-8E2B-1E1B929A5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1" y="1801447"/>
            <a:ext cx="8006195" cy="4435865"/>
          </a:xfrm>
        </p:spPr>
      </p:pic>
      <p:sp>
        <p:nvSpPr>
          <p:cNvPr id="2" name="Title 1">
            <a:extLst>
              <a:ext uri="{FF2B5EF4-FFF2-40B4-BE49-F238E27FC236}">
                <a16:creationId xmlns:a16="http://schemas.microsoft.com/office/drawing/2014/main" id="{1EA6F5A7-8555-405E-B3B3-D349FD3148B0}"/>
              </a:ext>
            </a:extLst>
          </p:cNvPr>
          <p:cNvSpPr>
            <a:spLocks noGrp="1"/>
          </p:cNvSpPr>
          <p:nvPr>
            <p:ph type="title"/>
          </p:nvPr>
        </p:nvSpPr>
        <p:spPr>
          <a:xfrm>
            <a:off x="405247" y="-8239"/>
            <a:ext cx="8127193" cy="1796850"/>
          </a:xfrm>
        </p:spPr>
        <p:txBody>
          <a:bodyPr>
            <a:normAutofit/>
          </a:bodyPr>
          <a:lstStyle/>
          <a:p>
            <a:r>
              <a:rPr lang="en-US" sz="3200" dirty="0">
                <a:latin typeface="Times New Roman" panose="02020603050405020304" pitchFamily="18" charset="0"/>
                <a:cs typeface="Times New Roman" panose="02020603050405020304" pitchFamily="18" charset="0"/>
              </a:rPr>
              <a:t>Figure 1-7 shows how these buses interconnect various system components</a:t>
            </a:r>
          </a:p>
        </p:txBody>
      </p:sp>
    </p:spTree>
    <p:extLst>
      <p:ext uri="{BB962C8B-B14F-4D97-AF65-F5344CB8AC3E}">
        <p14:creationId xmlns:p14="http://schemas.microsoft.com/office/powerpoint/2010/main" val="4126255881"/>
      </p:ext>
    </p:extLst>
  </p:cSld>
  <p:clrMapOvr>
    <a:masterClrMapping/>
  </p:clrMapOvr>
  <p:transition>
    <p:pull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286-ECB1-4E47-8532-F38E16233A64}"/>
              </a:ext>
            </a:extLst>
          </p:cNvPr>
          <p:cNvSpPr>
            <a:spLocks noGrp="1"/>
          </p:cNvSpPr>
          <p:nvPr>
            <p:ph type="title"/>
          </p:nvPr>
        </p:nvSpPr>
        <p:spPr>
          <a:xfrm>
            <a:off x="467544" y="775350"/>
            <a:ext cx="7886700" cy="619775"/>
          </a:xfrm>
        </p:spPr>
        <p:txBody>
          <a:bodyPr/>
          <a:lstStyle/>
          <a:p>
            <a:r>
              <a:rPr lang="en-US" dirty="0">
                <a:latin typeface="Times New Roman" panose="02020603050405020304" pitchFamily="18" charset="0"/>
                <a:cs typeface="Times New Roman" panose="02020603050405020304" pitchFamily="18" charset="0"/>
              </a:rPr>
              <a:t>1.4.        Bus</a:t>
            </a:r>
          </a:p>
        </p:txBody>
      </p:sp>
      <p:sp>
        <p:nvSpPr>
          <p:cNvPr id="3" name="Content Placeholder 2">
            <a:extLst>
              <a:ext uri="{FF2B5EF4-FFF2-40B4-BE49-F238E27FC236}">
                <a16:creationId xmlns:a16="http://schemas.microsoft.com/office/drawing/2014/main" id="{CCEC2878-7653-41C2-9CD1-5C651EFBB102}"/>
              </a:ext>
            </a:extLst>
          </p:cNvPr>
          <p:cNvSpPr>
            <a:spLocks noGrp="1"/>
          </p:cNvSpPr>
          <p:nvPr>
            <p:ph idx="1"/>
          </p:nvPr>
        </p:nvSpPr>
        <p:spPr>
          <a:xfrm>
            <a:off x="179512" y="1494378"/>
            <a:ext cx="8964488" cy="5102974"/>
          </a:xfrm>
        </p:spPr>
        <p:txBody>
          <a:bodyPr>
            <a:normAutofit fontScale="55000" lnSpcReduction="20000"/>
          </a:bodyPr>
          <a:lstStyle/>
          <a:p>
            <a:pPr marL="0" indent="0">
              <a:buNone/>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address bus</a:t>
            </a:r>
            <a:r>
              <a:rPr lang="en-US" dirty="0">
                <a:latin typeface="Times New Roman" panose="02020603050405020304" pitchFamily="18" charset="0"/>
                <a:cs typeface="Times New Roman" panose="02020603050405020304" pitchFamily="18" charset="0"/>
              </a:rPr>
              <a:t> requests a memory location from the memory or an I/O location from the I/O devices. If I/O is addressed, the address bus contains a 16-bit I/O address from 0000H through FFFFH. The 16-bit I/O address, or port number, selects one of 64K different I/O devices. If memory is addressed, the address bus contains a memory address, which varies in width with the different versions of the microprocessor. </a:t>
            </a:r>
          </a:p>
          <a:p>
            <a:pPr marL="0" indent="0">
              <a:buNone/>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data bus</a:t>
            </a:r>
            <a:r>
              <a:rPr lang="en-US" dirty="0">
                <a:latin typeface="Times New Roman" panose="02020603050405020304" pitchFamily="18" charset="0"/>
                <a:cs typeface="Times New Roman" panose="02020603050405020304" pitchFamily="18" charset="0"/>
              </a:rPr>
              <a:t> transfers information between the microprocessor and its memory and I/O address space. Data transfers vary in size, from 8-bits wide to 64 bits wide in various members of microprocessors. The advantage of wider data bus is speed in applications that use wide data. If a 32-bit number stored in the memory, it takes four transfer operations for a 8-bit data bus to complete transfer. A 32-bit wide data bus does the same job with one transfer.</a:t>
            </a:r>
          </a:p>
          <a:p>
            <a:pPr marL="0" indent="0">
              <a:buNone/>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control bus</a:t>
            </a:r>
            <a:r>
              <a:rPr lang="en-US" dirty="0">
                <a:latin typeface="Times New Roman" panose="02020603050405020304" pitchFamily="18" charset="0"/>
                <a:cs typeface="Times New Roman" panose="02020603050405020304" pitchFamily="18" charset="0"/>
              </a:rPr>
              <a:t> contains lines that select the memory or I/O and cause them to perform a read or write operation. There are four control bus connections ; </a:t>
            </a:r>
          </a:p>
          <a:p>
            <a:pPr marL="0" indent="0">
              <a:buNone/>
            </a:pPr>
            <a:endParaRPr lang="en-US" dirty="0">
              <a:latin typeface="Times New Roman" panose="02020603050405020304" pitchFamily="18" charset="0"/>
              <a:cs typeface="Times New Roman" panose="02020603050405020304" pitchFamily="18" charset="0"/>
            </a:endParaRPr>
          </a:p>
          <a:p>
            <a:pPr marL="342900" lvl="1" indent="0">
              <a:buNone/>
            </a:pPr>
            <a:r>
              <a:rPr lang="en-US" altLang="en-US" sz="2700" dirty="0">
                <a:latin typeface="Times New Roman" panose="02020603050405020304" pitchFamily="18" charset="0"/>
                <a:cs typeface="Times New Roman" panose="02020603050405020304" pitchFamily="18" charset="0"/>
              </a:rPr>
              <a:t>1.	memory read control</a:t>
            </a:r>
          </a:p>
          <a:p>
            <a:pPr marL="0" indent="0">
              <a:buNone/>
            </a:pPr>
            <a:endParaRPr lang="en-US" dirty="0">
              <a:latin typeface="Times New Roman" panose="02020603050405020304" pitchFamily="18" charset="0"/>
              <a:cs typeface="Times New Roman" panose="02020603050405020304" pitchFamily="18" charset="0"/>
            </a:endParaRPr>
          </a:p>
          <a:p>
            <a:pPr marL="342900" lvl="1" indent="0">
              <a:buNone/>
            </a:pPr>
            <a:r>
              <a:rPr lang="en-US" dirty="0">
                <a:latin typeface="Times New Roman" panose="02020603050405020304" pitchFamily="18" charset="0"/>
                <a:cs typeface="Times New Roman" panose="02020603050405020304" pitchFamily="18" charset="0"/>
              </a:rPr>
              <a:t>2.      memory write control</a:t>
            </a:r>
          </a:p>
          <a:p>
            <a:pPr marL="342900" lvl="1" indent="0">
              <a:buNone/>
            </a:pPr>
            <a:endParaRPr lang="en-US" dirty="0">
              <a:latin typeface="Times New Roman" panose="02020603050405020304" pitchFamily="18" charset="0"/>
              <a:cs typeface="Times New Roman" panose="02020603050405020304" pitchFamily="18" charset="0"/>
            </a:endParaRPr>
          </a:p>
          <a:p>
            <a:pPr marL="342900" lvl="1" indent="0">
              <a:buNone/>
            </a:pPr>
            <a:r>
              <a:rPr lang="en-US" dirty="0">
                <a:latin typeface="Times New Roman" panose="02020603050405020304" pitchFamily="18" charset="0"/>
                <a:cs typeface="Times New Roman" panose="02020603050405020304" pitchFamily="18" charset="0"/>
              </a:rPr>
              <a:t>3.      I/O read control</a:t>
            </a:r>
          </a:p>
          <a:p>
            <a:pPr marL="342900" lvl="1" indent="0">
              <a:buNone/>
            </a:pPr>
            <a:endParaRPr lang="en-US" dirty="0">
              <a:latin typeface="Times New Roman" panose="02020603050405020304" pitchFamily="18" charset="0"/>
              <a:cs typeface="Times New Roman" panose="02020603050405020304" pitchFamily="18" charset="0"/>
            </a:endParaRPr>
          </a:p>
          <a:p>
            <a:pPr marL="342900" lvl="1" indent="0">
              <a:buNone/>
            </a:pPr>
            <a:r>
              <a:rPr lang="en-US" dirty="0">
                <a:latin typeface="Times New Roman" panose="02020603050405020304" pitchFamily="18" charset="0"/>
                <a:cs typeface="Times New Roman" panose="02020603050405020304" pitchFamily="18" charset="0"/>
              </a:rPr>
              <a:t>4.       I/O write control</a:t>
            </a:r>
          </a:p>
          <a:p>
            <a:pPr marL="0" indent="0">
              <a:buNone/>
            </a:pPr>
            <a:endParaRPr lang="en-US"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25D51B8B-FA9B-4B83-8866-870623ADCE82}"/>
              </a:ext>
            </a:extLst>
          </p:cNvPr>
          <p:cNvGrpSpPr/>
          <p:nvPr/>
        </p:nvGrpSpPr>
        <p:grpSpPr>
          <a:xfrm>
            <a:off x="2974215" y="4558828"/>
            <a:ext cx="805697" cy="1678484"/>
            <a:chOff x="2758191" y="3982764"/>
            <a:chExt cx="565616" cy="1380858"/>
          </a:xfrm>
        </p:grpSpPr>
        <p:grpSp>
          <p:nvGrpSpPr>
            <p:cNvPr id="4" name="Group 3">
              <a:extLst>
                <a:ext uri="{FF2B5EF4-FFF2-40B4-BE49-F238E27FC236}">
                  <a16:creationId xmlns:a16="http://schemas.microsoft.com/office/drawing/2014/main" id="{6428108C-B2D7-414B-BEC2-79D5F3CACF25}"/>
                </a:ext>
              </a:extLst>
            </p:cNvPr>
            <p:cNvGrpSpPr/>
            <p:nvPr/>
          </p:nvGrpSpPr>
          <p:grpSpPr>
            <a:xfrm>
              <a:off x="2758191" y="3982764"/>
              <a:ext cx="565616" cy="690887"/>
              <a:chOff x="2758191" y="3982764"/>
              <a:chExt cx="565616" cy="690887"/>
            </a:xfrm>
          </p:grpSpPr>
          <p:pic>
            <p:nvPicPr>
              <p:cNvPr id="1031" name="Picture 7" descr="https://www.byclb.com/TR/Tutorials/microprocessors/ch1_1_dosyalar/image010.gif">
                <a:extLst>
                  <a:ext uri="{FF2B5EF4-FFF2-40B4-BE49-F238E27FC236}">
                    <a16:creationId xmlns:a16="http://schemas.microsoft.com/office/drawing/2014/main" id="{5BE20B63-383C-4350-A037-EF9240D33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191" y="3982764"/>
                <a:ext cx="551822" cy="2759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byclb.com/TR/Tutorials/microprocessors/ch1_1_dosyalar/image011.gif">
                <a:extLst>
                  <a:ext uri="{FF2B5EF4-FFF2-40B4-BE49-F238E27FC236}">
                    <a16:creationId xmlns:a16="http://schemas.microsoft.com/office/drawing/2014/main" id="{1E6E4C59-8AF9-4250-AE73-972787B8D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191" y="4397739"/>
                <a:ext cx="565616" cy="2759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94E0E20-7E92-4981-9AF0-42C694A870FD}"/>
                </a:ext>
              </a:extLst>
            </p:cNvPr>
            <p:cNvGrpSpPr/>
            <p:nvPr/>
          </p:nvGrpSpPr>
          <p:grpSpPr>
            <a:xfrm>
              <a:off x="2758191" y="4785008"/>
              <a:ext cx="551822" cy="578614"/>
              <a:chOff x="2758191" y="4785008"/>
              <a:chExt cx="551822" cy="578614"/>
            </a:xfrm>
          </p:grpSpPr>
          <p:pic>
            <p:nvPicPr>
              <p:cNvPr id="1033" name="Picture 9" descr="https://www.byclb.com/TR/Tutorials/microprocessors/ch1_1_dosyalar/image012.gif">
                <a:extLst>
                  <a:ext uri="{FF2B5EF4-FFF2-40B4-BE49-F238E27FC236}">
                    <a16:creationId xmlns:a16="http://schemas.microsoft.com/office/drawing/2014/main" id="{D17CDADA-7EBC-419D-B29A-8A047CFCB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191" y="4785008"/>
                <a:ext cx="551822" cy="3065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byclb.com/TR/Tutorials/microprocessors/ch1_1_dosyalar/image013.gif">
                <a:extLst>
                  <a:ext uri="{FF2B5EF4-FFF2-40B4-BE49-F238E27FC236}">
                    <a16:creationId xmlns:a16="http://schemas.microsoft.com/office/drawing/2014/main" id="{596DF0D9-7F37-4F53-BC81-0DEC213CBA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393" y="5082791"/>
                <a:ext cx="547620" cy="28083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52799388"/>
      </p:ext>
    </p:extLst>
  </p:cSld>
  <p:clrMapOvr>
    <a:masterClrMapping/>
  </p:clrMapOvr>
  <p:transition>
    <p:pull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C5B1EE2-2324-4837-BD01-A055C093FAF7}"/>
              </a:ext>
            </a:extLst>
          </p:cNvPr>
          <p:cNvSpPr>
            <a:spLocks noGrp="1"/>
          </p:cNvSpPr>
          <p:nvPr>
            <p:ph idx="1"/>
          </p:nvPr>
        </p:nvSpPr>
        <p:spPr>
          <a:xfrm>
            <a:off x="251520" y="764704"/>
            <a:ext cx="8712968" cy="5616624"/>
          </a:xfrm>
        </p:spPr>
        <p:txBody>
          <a:bodyPr>
            <a:normAutofit/>
          </a:bodyPr>
          <a:lstStyle/>
          <a:p>
            <a:pPr algn="just"/>
            <a:r>
              <a:rPr lang="en-US" sz="1500" dirty="0">
                <a:latin typeface="Times New Roman" panose="02020603050405020304" pitchFamily="18" charset="0"/>
                <a:cs typeface="Times New Roman" panose="02020603050405020304" pitchFamily="18" charset="0"/>
              </a:rPr>
              <a:t>The microprocessor reads the contents of a memory location by sending the memory address through the address bus. Next it sends the memory read control signal (             ) to cause memory to read data. Finally, the data read from the memory are passed to the microprocessor through the data bus. Whenever a memory write, I/O write, or I/O read occurs, the same sequence ensues, except that different control signals are issued and the data flow out of the microprocessor through its data bus for a write operation.</a:t>
            </a:r>
          </a:p>
        </p:txBody>
      </p:sp>
      <p:pic>
        <p:nvPicPr>
          <p:cNvPr id="12" name="Picture 7" descr="https://www.byclb.com/TR/Tutorials/microprocessors/ch1_1_dosyalar/image010.gif">
            <a:extLst>
              <a:ext uri="{FF2B5EF4-FFF2-40B4-BE49-F238E27FC236}">
                <a16:creationId xmlns:a16="http://schemas.microsoft.com/office/drawing/2014/main" id="{71B489C2-2376-4B93-9AAB-35063978F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960927"/>
            <a:ext cx="551822" cy="2759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43AE541-1C40-46FF-B7D3-ADD4E9A6B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223" y="2587888"/>
            <a:ext cx="5660448" cy="3309185"/>
          </a:xfrm>
          <a:prstGeom prst="rect">
            <a:avLst/>
          </a:prstGeom>
        </p:spPr>
      </p:pic>
    </p:spTree>
    <p:extLst>
      <p:ext uri="{BB962C8B-B14F-4D97-AF65-F5344CB8AC3E}">
        <p14:creationId xmlns:p14="http://schemas.microsoft.com/office/powerpoint/2010/main" val="3379038673"/>
      </p:ext>
    </p:extLst>
  </p:cSld>
  <p:clrMapOvr>
    <a:masterClrMapping/>
  </p:clrMapOvr>
  <p:transition>
    <p:pull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F594-8BF0-4414-BAC0-A66B5F4F5B6B}"/>
              </a:ext>
            </a:extLst>
          </p:cNvPr>
          <p:cNvSpPr>
            <a:spLocks noGrp="1"/>
          </p:cNvSpPr>
          <p:nvPr>
            <p:ph type="title"/>
          </p:nvPr>
        </p:nvSpPr>
        <p:spPr>
          <a:xfrm>
            <a:off x="628650" y="692696"/>
            <a:ext cx="7886700" cy="682120"/>
          </a:xfrm>
        </p:spPr>
        <p:txBody>
          <a:bodyPr/>
          <a:lstStyle/>
          <a:p>
            <a:r>
              <a:rPr lang="en-US" dirty="0">
                <a:latin typeface="Times New Roman" panose="02020603050405020304" pitchFamily="18" charset="0"/>
                <a:cs typeface="Times New Roman" panose="02020603050405020304" pitchFamily="18" charset="0"/>
              </a:rPr>
              <a:t>Examples of buses</a:t>
            </a:r>
          </a:p>
        </p:txBody>
      </p:sp>
      <p:sp>
        <p:nvSpPr>
          <p:cNvPr id="3" name="Content Placeholder 2">
            <a:extLst>
              <a:ext uri="{FF2B5EF4-FFF2-40B4-BE49-F238E27FC236}">
                <a16:creationId xmlns:a16="http://schemas.microsoft.com/office/drawing/2014/main" id="{1A5D003A-5FCD-478E-8C08-3E22225E319F}"/>
              </a:ext>
            </a:extLst>
          </p:cNvPr>
          <p:cNvSpPr>
            <a:spLocks noGrp="1"/>
          </p:cNvSpPr>
          <p:nvPr>
            <p:ph idx="1"/>
          </p:nvPr>
        </p:nvSpPr>
        <p:spPr>
          <a:xfrm>
            <a:off x="251520" y="1556792"/>
            <a:ext cx="8476844" cy="5112567"/>
          </a:xfrm>
        </p:spPr>
        <p:txBody>
          <a:bodyPr>
            <a:normAutofit fontScale="55000" lnSpcReduction="20000"/>
          </a:bodyPr>
          <a:lstStyle/>
          <a:p>
            <a:pPr>
              <a:lnSpc>
                <a:spcPct val="12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Examples of buses are as follows ;</a:t>
            </a:r>
          </a:p>
          <a:p>
            <a:pPr>
              <a:lnSpc>
                <a:spcPct val="12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Address Bus </a:t>
            </a:r>
            <a:r>
              <a:rPr lang="en-US" dirty="0">
                <a:latin typeface="Times New Roman" panose="02020603050405020304" pitchFamily="18" charset="0"/>
                <a:cs typeface="Times New Roman" panose="02020603050405020304" pitchFamily="18" charset="0"/>
              </a:rPr>
              <a:t>; contains 20 or more connections, conveys the memory address to the memory.</a:t>
            </a:r>
          </a:p>
          <a:p>
            <a:pPr>
              <a:lnSpc>
                <a:spcPct val="12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PCI Bus </a:t>
            </a:r>
            <a:r>
              <a:rPr lang="en-US" dirty="0">
                <a:latin typeface="Times New Roman" panose="02020603050405020304" pitchFamily="18" charset="0"/>
                <a:cs typeface="Times New Roman" panose="02020603050405020304" pitchFamily="18" charset="0"/>
              </a:rPr>
              <a:t>( Peripheral Component Interconnect ) ; Used almost  in all Pentium II systems.</a:t>
            </a:r>
          </a:p>
          <a:p>
            <a:pPr>
              <a:lnSpc>
                <a:spcPct val="12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VESA</a:t>
            </a:r>
            <a:r>
              <a:rPr lang="en-US" dirty="0">
                <a:latin typeface="Times New Roman" panose="02020603050405020304" pitchFamily="18" charset="0"/>
                <a:cs typeface="Times New Roman" panose="02020603050405020304" pitchFamily="18" charset="0"/>
              </a:rPr>
              <a:t> Local Bus (VL Bus) ; Interfaces disk and video to the microprocessor at the local bus level, which allows 32-bit interfaces to function at the same clocking speed as the microprocessor.</a:t>
            </a:r>
          </a:p>
          <a:p>
            <a:pPr>
              <a:lnSpc>
                <a:spcPct val="12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USB Bus </a:t>
            </a:r>
            <a:r>
              <a:rPr lang="en-US" dirty="0">
                <a:latin typeface="Times New Roman" panose="02020603050405020304" pitchFamily="18" charset="0"/>
                <a:cs typeface="Times New Roman" panose="02020603050405020304" pitchFamily="18" charset="0"/>
              </a:rPr>
              <a:t>( Universal Serial Bus ) ;Intended to connect peripheral devices such as keyboards, a mouse, modems, and sound cards to the microprocessor through a serial data path and a twisted pair of wires. The main idea is to reduce system cost by reducing the number of wires.</a:t>
            </a:r>
          </a:p>
          <a:p>
            <a:pPr>
              <a:lnSpc>
                <a:spcPct val="12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AGP Bus </a:t>
            </a:r>
            <a:r>
              <a:rPr lang="en-US" dirty="0">
                <a:latin typeface="Times New Roman" panose="02020603050405020304" pitchFamily="18" charset="0"/>
                <a:cs typeface="Times New Roman" panose="02020603050405020304" pitchFamily="18" charset="0"/>
              </a:rPr>
              <a:t>( Advanced Graphics Port ) ;Transfers data between the video card and the microprocessor at higher speeds, with a 64-bit data path, than were possible through any other bus or connection.</a:t>
            </a:r>
          </a:p>
          <a:p>
            <a:pPr>
              <a:lnSpc>
                <a:spcPct val="12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p>
          <a:p>
            <a:pPr>
              <a:lnSpc>
                <a:spcPct val="12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7314760"/>
      </p:ext>
    </p:extLst>
  </p:cSld>
  <p:clrMapOvr>
    <a:masterClrMapping/>
  </p:clrMapOvr>
  <p:transition>
    <p:pull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3337741-A59A-4460-B952-DC5C905AA0AB}"/>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67C9E60B-B669-427C-8539-E5D3BDB1C262}"/>
              </a:ext>
            </a:extLst>
          </p:cNvPr>
          <p:cNvSpPr>
            <a:spLocks noGrp="1"/>
          </p:cNvSpPr>
          <p:nvPr>
            <p:ph type="sldNum" sz="quarter" idx="12"/>
          </p:nvPr>
        </p:nvSpPr>
        <p:spPr/>
        <p:txBody>
          <a:bodyPr/>
          <a:lstStyle/>
          <a:p>
            <a:fld id="{BC8B75A7-FD58-465B-B639-52101B54C231}" type="slidenum">
              <a:rPr lang="ar-SA" altLang="ko-KR"/>
              <a:pPr/>
              <a:t>59</a:t>
            </a:fld>
            <a:endParaRPr lang="en-US" altLang="ko-KR"/>
          </a:p>
        </p:txBody>
      </p:sp>
      <p:sp>
        <p:nvSpPr>
          <p:cNvPr id="70658" name="Rectangle 2">
            <a:extLst>
              <a:ext uri="{FF2B5EF4-FFF2-40B4-BE49-F238E27FC236}">
                <a16:creationId xmlns:a16="http://schemas.microsoft.com/office/drawing/2014/main" id="{02C82D5E-CB81-465B-B3EB-1D2C4D6F5AC4}"/>
              </a:ext>
            </a:extLst>
          </p:cNvPr>
          <p:cNvSpPr>
            <a:spLocks noGrp="1" noChangeArrowheads="1"/>
          </p:cNvSpPr>
          <p:nvPr>
            <p:ph type="title"/>
          </p:nvPr>
        </p:nvSpPr>
        <p:spPr>
          <a:xfrm>
            <a:off x="685800" y="768350"/>
            <a:ext cx="7772400" cy="831850"/>
          </a:xfrm>
        </p:spPr>
        <p:txBody>
          <a:bodyPr/>
          <a:lstStyle/>
          <a:p>
            <a:r>
              <a:rPr lang="en-US" altLang="ko-KR" sz="3600" dirty="0">
                <a:latin typeface="Times New Roman" panose="02020603050405020304" pitchFamily="18" charset="0"/>
              </a:rPr>
              <a:t>Memory and I/O system</a:t>
            </a:r>
            <a:br>
              <a:rPr lang="en-US" altLang="ko-KR" sz="3600" dirty="0">
                <a:latin typeface="Times New Roman" panose="02020603050405020304" pitchFamily="18" charset="0"/>
              </a:rPr>
            </a:br>
            <a:r>
              <a:rPr lang="en-US" altLang="ko-KR" sz="2000" dirty="0">
                <a:latin typeface="Times New Roman" panose="02020603050405020304" pitchFamily="18" charset="0"/>
              </a:rPr>
              <a:t>Fig. 1-5 The memory map of the personal computer</a:t>
            </a:r>
          </a:p>
        </p:txBody>
      </p:sp>
      <p:sp>
        <p:nvSpPr>
          <p:cNvPr id="70659" name="Rectangle 3">
            <a:extLst>
              <a:ext uri="{FF2B5EF4-FFF2-40B4-BE49-F238E27FC236}">
                <a16:creationId xmlns:a16="http://schemas.microsoft.com/office/drawing/2014/main" id="{CD05F46D-1C0B-4E77-8CF2-9F3ED2F3D454}"/>
              </a:ext>
            </a:extLst>
          </p:cNvPr>
          <p:cNvSpPr>
            <a:spLocks noGrp="1" noChangeArrowheads="1"/>
          </p:cNvSpPr>
          <p:nvPr>
            <p:ph type="body" idx="1"/>
          </p:nvPr>
        </p:nvSpPr>
        <p:spPr>
          <a:xfrm>
            <a:off x="533400" y="1981200"/>
            <a:ext cx="4343400" cy="4114800"/>
          </a:xfrm>
        </p:spPr>
        <p:txBody>
          <a:bodyPr/>
          <a:lstStyle/>
          <a:p>
            <a:pPr>
              <a:lnSpc>
                <a:spcPct val="90000"/>
              </a:lnSpc>
            </a:pPr>
            <a:r>
              <a:rPr lang="en-US" altLang="ko-KR" sz="2800" dirty="0">
                <a:latin typeface="Times New Roman" panose="02020603050405020304" pitchFamily="18" charset="0"/>
              </a:rPr>
              <a:t>Expanded Memory  (EMS)</a:t>
            </a:r>
          </a:p>
          <a:p>
            <a:pPr>
              <a:lnSpc>
                <a:spcPct val="90000"/>
              </a:lnSpc>
            </a:pPr>
            <a:r>
              <a:rPr lang="en-US" altLang="ko-KR" sz="2800" dirty="0">
                <a:latin typeface="Times New Roman" panose="02020603050405020304" pitchFamily="18" charset="0"/>
              </a:rPr>
              <a:t>XMS(</a:t>
            </a:r>
            <a:r>
              <a:rPr lang="en-US" altLang="ko-KR" sz="2400" dirty="0">
                <a:latin typeface="Times New Roman" panose="02020603050405020304" pitchFamily="18" charset="0"/>
              </a:rPr>
              <a:t> 100000H~</a:t>
            </a:r>
            <a:r>
              <a:rPr lang="en-US" altLang="ko-KR" sz="2800" dirty="0">
                <a:latin typeface="Times New Roman" panose="02020603050405020304" pitchFamily="18" charset="0"/>
              </a:rPr>
              <a:t>)</a:t>
            </a:r>
          </a:p>
          <a:p>
            <a:pPr>
              <a:lnSpc>
                <a:spcPct val="90000"/>
              </a:lnSpc>
            </a:pPr>
            <a:r>
              <a:rPr lang="en-US" altLang="ko-KR" sz="2800" dirty="0">
                <a:latin typeface="Times New Roman" panose="02020603050405020304" pitchFamily="18" charset="0"/>
              </a:rPr>
              <a:t>High Memory Area(HMA</a:t>
            </a:r>
            <a:r>
              <a:rPr lang="en-US" altLang="ko-KR" sz="2400" dirty="0">
                <a:latin typeface="Times New Roman" panose="02020603050405020304" pitchFamily="18" charset="0"/>
              </a:rPr>
              <a:t>, 100000~10FFEFH</a:t>
            </a:r>
            <a:r>
              <a:rPr lang="en-US" altLang="ko-KR" sz="2800" dirty="0">
                <a:latin typeface="Times New Roman" panose="02020603050405020304" pitchFamily="18" charset="0"/>
              </a:rPr>
              <a:t>)</a:t>
            </a:r>
          </a:p>
          <a:p>
            <a:pPr>
              <a:lnSpc>
                <a:spcPct val="90000"/>
              </a:lnSpc>
            </a:pPr>
            <a:r>
              <a:rPr lang="en-US" altLang="ko-KR" sz="2800" dirty="0">
                <a:latin typeface="Times New Roman" panose="02020603050405020304" pitchFamily="18" charset="0"/>
              </a:rPr>
              <a:t>Upper Memory Block (UMB</a:t>
            </a:r>
            <a:r>
              <a:rPr lang="en-US" altLang="ko-KR" sz="2400" dirty="0">
                <a:latin typeface="Times New Roman" panose="02020603050405020304" pitchFamily="18" charset="0"/>
              </a:rPr>
              <a:t>,A0000~100000H </a:t>
            </a:r>
            <a:r>
              <a:rPr lang="en-US" altLang="ko-KR" sz="2800" dirty="0">
                <a:latin typeface="Times New Roman" panose="02020603050405020304" pitchFamily="18" charset="0"/>
              </a:rPr>
              <a:t>)</a:t>
            </a:r>
          </a:p>
          <a:p>
            <a:pPr>
              <a:lnSpc>
                <a:spcPct val="90000"/>
              </a:lnSpc>
            </a:pPr>
            <a:r>
              <a:rPr lang="en-US" altLang="ko-KR" sz="2800" dirty="0">
                <a:latin typeface="Times New Roman" panose="02020603050405020304" pitchFamily="18" charset="0"/>
              </a:rPr>
              <a:t>Transient Program Area   (basic memory)</a:t>
            </a:r>
            <a:endParaRPr lang="en-US" altLang="ko-KR" sz="2400" dirty="0">
              <a:latin typeface="Times New Roman" panose="02020603050405020304" pitchFamily="18" charset="0"/>
            </a:endParaRPr>
          </a:p>
        </p:txBody>
      </p:sp>
      <p:pic>
        <p:nvPicPr>
          <p:cNvPr id="70663" name="Picture 7" descr="ifg01-05-1">
            <a:extLst>
              <a:ext uri="{FF2B5EF4-FFF2-40B4-BE49-F238E27FC236}">
                <a16:creationId xmlns:a16="http://schemas.microsoft.com/office/drawing/2014/main" id="{8BCB5BF1-5C60-40B6-A61A-BFC5105FF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600200"/>
            <a:ext cx="441960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55438165-6A6F-4EEA-AB16-4946B7001B76}"/>
              </a:ext>
            </a:extLst>
          </p:cNvPr>
          <p:cNvSpPr>
            <a:spLocks noGrp="1"/>
          </p:cNvSpPr>
          <p:nvPr>
            <p:ph type="ftr" sz="quarter" idx="11"/>
          </p:nvPr>
        </p:nvSpPr>
        <p:spPr>
          <a:xfrm>
            <a:off x="381000" y="6367463"/>
            <a:ext cx="8077199" cy="457200"/>
          </a:xfrm>
        </p:spPr>
        <p:txBody>
          <a:bodyPr/>
          <a:lstStyle/>
          <a:p>
            <a:r>
              <a:rPr lang="en-US" altLang="ko-KR" dirty="0"/>
              <a:t>Chapter 1  Introduction to the Microprocessor and Computer</a:t>
            </a:r>
          </a:p>
        </p:txBody>
      </p:sp>
      <p:sp>
        <p:nvSpPr>
          <p:cNvPr id="5" name="Slide Number Placeholder 5">
            <a:extLst>
              <a:ext uri="{FF2B5EF4-FFF2-40B4-BE49-F238E27FC236}">
                <a16:creationId xmlns:a16="http://schemas.microsoft.com/office/drawing/2014/main" id="{BAC2162D-4FFB-4057-BAB4-371AE2539F24}"/>
              </a:ext>
            </a:extLst>
          </p:cNvPr>
          <p:cNvSpPr>
            <a:spLocks noGrp="1"/>
          </p:cNvSpPr>
          <p:nvPr>
            <p:ph type="sldNum" sz="quarter" idx="12"/>
          </p:nvPr>
        </p:nvSpPr>
        <p:spPr/>
        <p:txBody>
          <a:bodyPr/>
          <a:lstStyle/>
          <a:p>
            <a:fld id="{3B18EB6D-D980-4BB0-AEA0-64C1685C096C}" type="slidenum">
              <a:rPr lang="ar-SA" altLang="ko-KR"/>
              <a:pPr/>
              <a:t>6</a:t>
            </a:fld>
            <a:endParaRPr lang="en-US" altLang="ko-KR" dirty="0"/>
          </a:p>
        </p:txBody>
      </p:sp>
      <p:sp>
        <p:nvSpPr>
          <p:cNvPr id="43010" name="Rectangle 2">
            <a:extLst>
              <a:ext uri="{FF2B5EF4-FFF2-40B4-BE49-F238E27FC236}">
                <a16:creationId xmlns:a16="http://schemas.microsoft.com/office/drawing/2014/main" id="{3064D78C-02A6-4164-B097-769A4D63CC95}"/>
              </a:ext>
            </a:extLst>
          </p:cNvPr>
          <p:cNvSpPr>
            <a:spLocks noGrp="1" noChangeArrowheads="1"/>
          </p:cNvSpPr>
          <p:nvPr>
            <p:ph type="title"/>
          </p:nvPr>
        </p:nvSpPr>
        <p:spPr>
          <a:xfrm>
            <a:off x="685800" y="768350"/>
            <a:ext cx="7772400" cy="527050"/>
          </a:xfrm>
        </p:spPr>
        <p:txBody>
          <a:bodyPr/>
          <a:lstStyle/>
          <a:p>
            <a:r>
              <a:rPr lang="en-US" altLang="ko-KR" sz="3600" dirty="0">
                <a:latin typeface="Times New Roman" panose="02020603050405020304" pitchFamily="18" charset="0"/>
              </a:rPr>
              <a:t>1-1 A historical Background</a:t>
            </a:r>
          </a:p>
        </p:txBody>
      </p:sp>
      <p:sp>
        <p:nvSpPr>
          <p:cNvPr id="43011" name="Rectangle 3">
            <a:extLst>
              <a:ext uri="{FF2B5EF4-FFF2-40B4-BE49-F238E27FC236}">
                <a16:creationId xmlns:a16="http://schemas.microsoft.com/office/drawing/2014/main" id="{3A76861F-6499-40B2-8859-400D4F0FC6F9}"/>
              </a:ext>
            </a:extLst>
          </p:cNvPr>
          <p:cNvSpPr>
            <a:spLocks noGrp="1" noChangeArrowheads="1"/>
          </p:cNvSpPr>
          <p:nvPr>
            <p:ph type="body" idx="1"/>
          </p:nvPr>
        </p:nvSpPr>
        <p:spPr>
          <a:xfrm>
            <a:off x="457200" y="1295400"/>
            <a:ext cx="8077200" cy="4876800"/>
          </a:xfrm>
        </p:spPr>
        <p:txBody>
          <a:bodyPr/>
          <a:lstStyle/>
          <a:p>
            <a:pPr>
              <a:lnSpc>
                <a:spcPct val="95000"/>
              </a:lnSpc>
            </a:pPr>
            <a:r>
              <a:rPr lang="en-US" altLang="ko-KR" sz="2600" dirty="0">
                <a:latin typeface="Times New Roman" panose="02020603050405020304" pitchFamily="18" charset="0"/>
              </a:rPr>
              <a:t>The mechanical age</a:t>
            </a:r>
          </a:p>
          <a:p>
            <a:pPr lvl="1">
              <a:lnSpc>
                <a:spcPct val="95000"/>
              </a:lnSpc>
            </a:pPr>
            <a:r>
              <a:rPr lang="en-US" altLang="ko-KR" sz="2400" dirty="0">
                <a:latin typeface="Times New Roman" panose="02020603050405020304" pitchFamily="18" charset="0"/>
              </a:rPr>
              <a:t>abacus : 500 B.C.</a:t>
            </a:r>
          </a:p>
          <a:p>
            <a:pPr lvl="1">
              <a:lnSpc>
                <a:spcPct val="95000"/>
              </a:lnSpc>
            </a:pPr>
            <a:r>
              <a:rPr lang="en-US" altLang="ko-KR" sz="2400" dirty="0">
                <a:latin typeface="Times New Roman" panose="02020603050405020304" pitchFamily="18" charset="0"/>
              </a:rPr>
              <a:t>calculator(with gears and wheels) : Pascal</a:t>
            </a:r>
          </a:p>
          <a:p>
            <a:pPr>
              <a:lnSpc>
                <a:spcPct val="95000"/>
              </a:lnSpc>
            </a:pPr>
            <a:r>
              <a:rPr lang="en-US" altLang="ko-KR" sz="2600" dirty="0">
                <a:latin typeface="Times New Roman" panose="02020603050405020304" pitchFamily="18" charset="0"/>
              </a:rPr>
              <a:t>The Electrical age</a:t>
            </a:r>
          </a:p>
          <a:p>
            <a:pPr lvl="1">
              <a:lnSpc>
                <a:spcPct val="95000"/>
              </a:lnSpc>
            </a:pPr>
            <a:r>
              <a:rPr lang="en-US" altLang="ko-KR" sz="2400" dirty="0">
                <a:latin typeface="Times New Roman" panose="02020603050405020304" pitchFamily="18" charset="0"/>
              </a:rPr>
              <a:t>Hollerith machine(1889):</a:t>
            </a:r>
            <a:r>
              <a:rPr lang="en-US" altLang="ko-KR" sz="2200" dirty="0">
                <a:latin typeface="Times New Roman" panose="02020603050405020304" pitchFamily="18" charset="0"/>
              </a:rPr>
              <a:t>12-bit code on punched card</a:t>
            </a:r>
            <a:endParaRPr lang="en-US" altLang="ko-KR" sz="2600" dirty="0">
              <a:latin typeface="Times New Roman" panose="02020603050405020304" pitchFamily="18" charset="0"/>
            </a:endParaRPr>
          </a:p>
          <a:p>
            <a:pPr lvl="1">
              <a:lnSpc>
                <a:spcPct val="95000"/>
              </a:lnSpc>
            </a:pPr>
            <a:r>
              <a:rPr lang="en-US" altLang="ko-KR" sz="2400" dirty="0">
                <a:latin typeface="Times New Roman" panose="02020603050405020304" pitchFamily="18" charset="0"/>
              </a:rPr>
              <a:t>ENIAC</a:t>
            </a:r>
            <a:r>
              <a:rPr lang="en-US" altLang="ko-KR" sz="2200" dirty="0">
                <a:latin typeface="Times New Roman" panose="02020603050405020304" pitchFamily="18" charset="0"/>
              </a:rPr>
              <a:t>(Electronics Numerical Integrator and Calculator) :</a:t>
            </a:r>
          </a:p>
          <a:p>
            <a:pPr lvl="2">
              <a:lnSpc>
                <a:spcPct val="95000"/>
              </a:lnSpc>
            </a:pPr>
            <a:r>
              <a:rPr lang="en-US" altLang="ko-KR" sz="2200" dirty="0">
                <a:latin typeface="Times New Roman" panose="02020603050405020304" pitchFamily="18" charset="0"/>
              </a:rPr>
              <a:t>1946, Moore school of EE at Univ. of Pennsylvania</a:t>
            </a:r>
          </a:p>
          <a:p>
            <a:pPr lvl="2">
              <a:lnSpc>
                <a:spcPct val="90000"/>
              </a:lnSpc>
            </a:pPr>
            <a:r>
              <a:rPr lang="en-US" altLang="ko-KR" sz="2200" dirty="0">
                <a:latin typeface="Times New Roman" panose="02020603050405020304" pitchFamily="18" charset="0"/>
              </a:rPr>
              <a:t>first general-purpose, programmable electronic computer</a:t>
            </a:r>
          </a:p>
          <a:p>
            <a:pPr lvl="2">
              <a:lnSpc>
                <a:spcPct val="95000"/>
              </a:lnSpc>
            </a:pPr>
            <a:r>
              <a:rPr lang="en-US" altLang="ko-KR" sz="2200" dirty="0">
                <a:latin typeface="Times New Roman" panose="02020603050405020304" pitchFamily="18" charset="0"/>
              </a:rPr>
              <a:t>17,000 vacuum tube, 500 miles of wire, 6000 switches</a:t>
            </a:r>
          </a:p>
          <a:p>
            <a:pPr lvl="2">
              <a:lnSpc>
                <a:spcPct val="90000"/>
              </a:lnSpc>
            </a:pPr>
            <a:r>
              <a:rPr lang="en-US" altLang="ko-KR" sz="2200" dirty="0">
                <a:latin typeface="Times New Roman" panose="02020603050405020304" pitchFamily="18" charset="0"/>
              </a:rPr>
              <a:t>about 100,000 operations per second, 30 tons</a:t>
            </a:r>
          </a:p>
          <a:p>
            <a:pPr lvl="2">
              <a:lnSpc>
                <a:spcPct val="90000"/>
              </a:lnSpc>
            </a:pPr>
            <a:r>
              <a:rPr lang="en-US" altLang="ko-KR" sz="2200" dirty="0">
                <a:latin typeface="Times New Roman" panose="02020603050405020304" pitchFamily="18" charset="0"/>
              </a:rPr>
              <a:t>hardware programmable : rewiring, switching</a:t>
            </a:r>
          </a:p>
          <a:p>
            <a:pPr lvl="2">
              <a:lnSpc>
                <a:spcPct val="90000"/>
              </a:lnSpc>
            </a:pPr>
            <a:r>
              <a:rPr lang="en-US" altLang="ko-KR" sz="2200" dirty="0">
                <a:latin typeface="Times New Roman" panose="02020603050405020304" pitchFamily="18" charset="0"/>
              </a:rPr>
              <a:t>life of vacuum tube(3000 hours) : maintenance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C12BFC8D-9C7C-419E-B03D-945863122DC8}"/>
              </a:ext>
            </a:extLst>
          </p:cNvPr>
          <p:cNvSpPr>
            <a:spLocks noGrp="1"/>
          </p:cNvSpPr>
          <p:nvPr>
            <p:ph type="ftr" sz="quarter" idx="11"/>
          </p:nvPr>
        </p:nvSpPr>
        <p:spPr/>
        <p:txBody>
          <a:bodyPr/>
          <a:lstStyle/>
          <a:p>
            <a:r>
              <a:rPr lang="en-US" altLang="ko-KR"/>
              <a:t>Chapter 1  Introduction to the Microprocessor and Computer</a:t>
            </a:r>
          </a:p>
        </p:txBody>
      </p:sp>
      <p:sp>
        <p:nvSpPr>
          <p:cNvPr id="8" name="Slide Number Placeholder 5">
            <a:extLst>
              <a:ext uri="{FF2B5EF4-FFF2-40B4-BE49-F238E27FC236}">
                <a16:creationId xmlns:a16="http://schemas.microsoft.com/office/drawing/2014/main" id="{35E83BA2-1E8D-4ED6-9308-C2446A40DCB1}"/>
              </a:ext>
            </a:extLst>
          </p:cNvPr>
          <p:cNvSpPr>
            <a:spLocks noGrp="1"/>
          </p:cNvSpPr>
          <p:nvPr>
            <p:ph type="sldNum" sz="quarter" idx="12"/>
          </p:nvPr>
        </p:nvSpPr>
        <p:spPr/>
        <p:txBody>
          <a:bodyPr/>
          <a:lstStyle/>
          <a:p>
            <a:fld id="{DCBA7EA0-E2B1-4342-B0DF-7E4FE176CC17}" type="slidenum">
              <a:rPr lang="ar-SA" altLang="ko-KR"/>
              <a:pPr/>
              <a:t>60</a:t>
            </a:fld>
            <a:endParaRPr lang="en-US" altLang="ko-KR"/>
          </a:p>
        </p:txBody>
      </p:sp>
      <p:sp>
        <p:nvSpPr>
          <p:cNvPr id="77826" name="Rectangle 2">
            <a:extLst>
              <a:ext uri="{FF2B5EF4-FFF2-40B4-BE49-F238E27FC236}">
                <a16:creationId xmlns:a16="http://schemas.microsoft.com/office/drawing/2014/main" id="{CC74CB57-3813-43CA-8927-06B04D178866}"/>
              </a:ext>
            </a:extLst>
          </p:cNvPr>
          <p:cNvSpPr>
            <a:spLocks noGrp="1" noChangeArrowheads="1"/>
          </p:cNvSpPr>
          <p:nvPr>
            <p:ph type="title"/>
          </p:nvPr>
        </p:nvSpPr>
        <p:spPr>
          <a:xfrm>
            <a:off x="685800" y="768350"/>
            <a:ext cx="7772400" cy="450850"/>
          </a:xfrm>
        </p:spPr>
        <p:txBody>
          <a:bodyPr/>
          <a:lstStyle/>
          <a:p>
            <a:r>
              <a:rPr lang="en-US" altLang="ko-KR" sz="3200">
                <a:latin typeface="Times New Roman" panose="02020603050405020304" pitchFamily="18" charset="0"/>
              </a:rPr>
              <a:t>I/O space</a:t>
            </a:r>
          </a:p>
        </p:txBody>
      </p:sp>
      <p:sp>
        <p:nvSpPr>
          <p:cNvPr id="77827" name="Rectangle 3">
            <a:extLst>
              <a:ext uri="{FF2B5EF4-FFF2-40B4-BE49-F238E27FC236}">
                <a16:creationId xmlns:a16="http://schemas.microsoft.com/office/drawing/2014/main" id="{17CC767B-6A8A-4C7A-9DB1-F3BCD47074F0}"/>
              </a:ext>
            </a:extLst>
          </p:cNvPr>
          <p:cNvSpPr>
            <a:spLocks noGrp="1" noChangeArrowheads="1"/>
          </p:cNvSpPr>
          <p:nvPr>
            <p:ph type="body" idx="1"/>
          </p:nvPr>
        </p:nvSpPr>
        <p:spPr>
          <a:xfrm>
            <a:off x="152400" y="1828800"/>
            <a:ext cx="5638800" cy="4495800"/>
          </a:xfrm>
        </p:spPr>
        <p:txBody>
          <a:bodyPr/>
          <a:lstStyle/>
          <a:p>
            <a:r>
              <a:rPr lang="en-US" altLang="ko-KR" sz="2400">
                <a:latin typeface="Times New Roman" panose="02020603050405020304" pitchFamily="18" charset="0"/>
              </a:rPr>
              <a:t>I/O space : </a:t>
            </a:r>
            <a:r>
              <a:rPr lang="en-US" altLang="ko-KR" sz="2000">
                <a:latin typeface="Times New Roman" panose="02020603050405020304" pitchFamily="18" charset="0"/>
              </a:rPr>
              <a:t>allows computer to access up to 64K different 8-bit I/O devices</a:t>
            </a:r>
          </a:p>
          <a:p>
            <a:r>
              <a:rPr lang="en-US" altLang="ko-KR" sz="2400">
                <a:latin typeface="Times New Roman" panose="02020603050405020304" pitchFamily="18" charset="0"/>
              </a:rPr>
              <a:t>I/O port address: </a:t>
            </a:r>
            <a:r>
              <a:rPr lang="en-US" altLang="ko-KR" sz="2000">
                <a:latin typeface="Times New Roman" panose="02020603050405020304" pitchFamily="18" charset="0"/>
              </a:rPr>
              <a:t>addresses an I/O device</a:t>
            </a:r>
          </a:p>
          <a:p>
            <a:r>
              <a:rPr lang="en-US" altLang="ko-KR" sz="2400">
                <a:latin typeface="Times New Roman" panose="02020603050405020304" pitchFamily="18" charset="0"/>
              </a:rPr>
              <a:t>I/O devices : </a:t>
            </a:r>
            <a:r>
              <a:rPr lang="en-US" altLang="ko-KR" sz="2000">
                <a:latin typeface="Times New Roman" panose="02020603050405020304" pitchFamily="18" charset="0"/>
              </a:rPr>
              <a:t>allow microprocessor to communicate between itself and outside world</a:t>
            </a:r>
          </a:p>
          <a:p>
            <a:r>
              <a:rPr lang="en-US" altLang="ko-KR" sz="2400">
                <a:latin typeface="Times New Roman" panose="02020603050405020304" pitchFamily="18" charset="0"/>
              </a:rPr>
              <a:t>Two major section</a:t>
            </a:r>
          </a:p>
          <a:p>
            <a:pPr lvl="1"/>
            <a:r>
              <a:rPr lang="en-US" altLang="ko-KR" sz="2000">
                <a:latin typeface="Times New Roman" panose="02020603050405020304" pitchFamily="18" charset="0"/>
              </a:rPr>
              <a:t>~03FFH : reserved for system devices</a:t>
            </a:r>
          </a:p>
          <a:p>
            <a:pPr lvl="2"/>
            <a:r>
              <a:rPr lang="en-US" altLang="ko-KR" sz="1800">
                <a:latin typeface="Times New Roman" panose="02020603050405020304" pitchFamily="18" charset="0"/>
              </a:rPr>
              <a:t>~00FFH : components on main board</a:t>
            </a:r>
          </a:p>
          <a:p>
            <a:pPr lvl="2"/>
            <a:r>
              <a:rPr lang="en-US" altLang="ko-KR" sz="1800">
                <a:latin typeface="Times New Roman" panose="02020603050405020304" pitchFamily="18" charset="0"/>
              </a:rPr>
              <a:t>0100~03FFH : devices located on plug-in cards</a:t>
            </a:r>
          </a:p>
          <a:p>
            <a:pPr lvl="1"/>
            <a:r>
              <a:rPr lang="en-US" altLang="ko-KR" sz="2000">
                <a:latin typeface="Times New Roman" panose="02020603050405020304" pitchFamily="18" charset="0"/>
              </a:rPr>
              <a:t>0400F~FFFFH : for user</a:t>
            </a:r>
          </a:p>
        </p:txBody>
      </p:sp>
      <p:sp>
        <p:nvSpPr>
          <p:cNvPr id="77829" name="Text Box 5">
            <a:extLst>
              <a:ext uri="{FF2B5EF4-FFF2-40B4-BE49-F238E27FC236}">
                <a16:creationId xmlns:a16="http://schemas.microsoft.com/office/drawing/2014/main" id="{35385FA2-3561-4522-A67C-3CF767ED6DF1}"/>
              </a:ext>
            </a:extLst>
          </p:cNvPr>
          <p:cNvSpPr txBox="1">
            <a:spLocks noChangeArrowheads="1"/>
          </p:cNvSpPr>
          <p:nvPr/>
        </p:nvSpPr>
        <p:spPr bwMode="auto">
          <a:xfrm>
            <a:off x="5318125" y="1163638"/>
            <a:ext cx="291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77830" name="Text Box 6">
            <a:extLst>
              <a:ext uri="{FF2B5EF4-FFF2-40B4-BE49-F238E27FC236}">
                <a16:creationId xmlns:a16="http://schemas.microsoft.com/office/drawing/2014/main" id="{2688E6AE-9B11-41B4-BFC0-3EC8A697A7D3}"/>
              </a:ext>
            </a:extLst>
          </p:cNvPr>
          <p:cNvSpPr txBox="1">
            <a:spLocks noChangeArrowheads="1"/>
          </p:cNvSpPr>
          <p:nvPr/>
        </p:nvSpPr>
        <p:spPr bwMode="auto">
          <a:xfrm>
            <a:off x="762000" y="1143000"/>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a:t>Fig. 1-9  I/O map of a PC</a:t>
            </a:r>
          </a:p>
        </p:txBody>
      </p:sp>
      <p:pic>
        <p:nvPicPr>
          <p:cNvPr id="77832" name="Picture 8" descr="ifg01-09-1">
            <a:extLst>
              <a:ext uri="{FF2B5EF4-FFF2-40B4-BE49-F238E27FC236}">
                <a16:creationId xmlns:a16="http://schemas.microsoft.com/office/drawing/2014/main" id="{CC72FDE4-A75C-4B76-922D-19938699A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762000"/>
            <a:ext cx="3505200" cy="541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D59EAC8-8357-4E14-8434-BF964FB399F6}"/>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D73D7160-0BD0-4251-9D6F-B0BC57C3F349}"/>
              </a:ext>
            </a:extLst>
          </p:cNvPr>
          <p:cNvSpPr>
            <a:spLocks noGrp="1"/>
          </p:cNvSpPr>
          <p:nvPr>
            <p:ph type="sldNum" sz="quarter" idx="12"/>
          </p:nvPr>
        </p:nvSpPr>
        <p:spPr/>
        <p:txBody>
          <a:bodyPr/>
          <a:lstStyle/>
          <a:p>
            <a:fld id="{8C46D9A1-F984-42B0-93C9-D3F4332123DC}" type="slidenum">
              <a:rPr lang="ar-SA" altLang="ko-KR"/>
              <a:pPr/>
              <a:t>61</a:t>
            </a:fld>
            <a:endParaRPr lang="en-US" altLang="ko-KR"/>
          </a:p>
        </p:txBody>
      </p:sp>
      <p:sp>
        <p:nvSpPr>
          <p:cNvPr id="84994" name="Rectangle 2">
            <a:extLst>
              <a:ext uri="{FF2B5EF4-FFF2-40B4-BE49-F238E27FC236}">
                <a16:creationId xmlns:a16="http://schemas.microsoft.com/office/drawing/2014/main" id="{96B0F386-BFEC-4DD3-99F8-4FE1C6364393}"/>
              </a:ext>
            </a:extLst>
          </p:cNvPr>
          <p:cNvSpPr>
            <a:spLocks noGrp="1" noChangeArrowheads="1"/>
          </p:cNvSpPr>
          <p:nvPr>
            <p:ph type="title"/>
          </p:nvPr>
        </p:nvSpPr>
        <p:spPr>
          <a:xfrm>
            <a:off x="685800" y="685800"/>
            <a:ext cx="7772400" cy="527050"/>
          </a:xfrm>
        </p:spPr>
        <p:txBody>
          <a:bodyPr/>
          <a:lstStyle/>
          <a:p>
            <a:r>
              <a:rPr lang="en-US" altLang="ko-KR" sz="3200">
                <a:latin typeface="Times New Roman" panose="02020603050405020304" pitchFamily="18" charset="0"/>
              </a:rPr>
              <a:t>The Microprocessor</a:t>
            </a:r>
          </a:p>
        </p:txBody>
      </p:sp>
      <p:sp>
        <p:nvSpPr>
          <p:cNvPr id="84995" name="Rectangle 3">
            <a:extLst>
              <a:ext uri="{FF2B5EF4-FFF2-40B4-BE49-F238E27FC236}">
                <a16:creationId xmlns:a16="http://schemas.microsoft.com/office/drawing/2014/main" id="{06C1F14D-E098-4464-99B0-5F23F7C7BD7F}"/>
              </a:ext>
            </a:extLst>
          </p:cNvPr>
          <p:cNvSpPr>
            <a:spLocks noGrp="1" noChangeArrowheads="1"/>
          </p:cNvSpPr>
          <p:nvPr>
            <p:ph type="body" idx="1"/>
          </p:nvPr>
        </p:nvSpPr>
        <p:spPr>
          <a:xfrm>
            <a:off x="685800" y="1295400"/>
            <a:ext cx="7772400" cy="5257800"/>
          </a:xfrm>
        </p:spPr>
        <p:txBody>
          <a:bodyPr/>
          <a:lstStyle/>
          <a:p>
            <a:r>
              <a:rPr lang="en-US" altLang="ko-KR" sz="2400">
                <a:latin typeface="Times New Roman" panose="02020603050405020304" pitchFamily="18" charset="0"/>
                <a:cs typeface="Times New Roman" panose="02020603050405020304" pitchFamily="18" charset="0"/>
              </a:rPr>
              <a:t>µ</a:t>
            </a:r>
            <a:r>
              <a:rPr lang="en-US" altLang="ko-KR" sz="2400">
                <a:latin typeface="Times New Roman" panose="02020603050405020304" pitchFamily="18" charset="0"/>
              </a:rPr>
              <a:t>(Central Processing Unit) : c</a:t>
            </a:r>
            <a:r>
              <a:rPr lang="en-US" altLang="ko-KR" sz="2000">
                <a:latin typeface="Times New Roman" panose="02020603050405020304" pitchFamily="18" charset="0"/>
              </a:rPr>
              <a:t>ontrols memory and I/O through a series of connections called busses</a:t>
            </a:r>
          </a:p>
          <a:p>
            <a:r>
              <a:rPr lang="en-US" altLang="ko-KR" sz="2400">
                <a:latin typeface="Times New Roman" panose="02020603050405020304" pitchFamily="18" charset="0"/>
              </a:rPr>
              <a:t>buses : </a:t>
            </a:r>
            <a:r>
              <a:rPr lang="en-US" altLang="ko-KR" sz="2000">
                <a:latin typeface="Times New Roman" panose="02020603050405020304" pitchFamily="18" charset="0"/>
              </a:rPr>
              <a:t>select an I/O and memory device, transfer data between an I/O device or memory and microprocessor, and control the I/O and memory system</a:t>
            </a:r>
          </a:p>
          <a:p>
            <a:r>
              <a:rPr lang="en-US" altLang="ko-KR" sz="2400">
                <a:latin typeface="Times New Roman" panose="02020603050405020304" pitchFamily="18" charset="0"/>
              </a:rPr>
              <a:t>memory and I/O : </a:t>
            </a:r>
            <a:r>
              <a:rPr lang="en-US" altLang="ko-KR" sz="2000">
                <a:latin typeface="Times New Roman" panose="02020603050405020304" pitchFamily="18" charset="0"/>
              </a:rPr>
              <a:t>controlled through instructions that are stored in the memory and executed by the microprocessor</a:t>
            </a:r>
          </a:p>
          <a:p>
            <a:r>
              <a:rPr lang="en-US" altLang="ko-KR" sz="2400">
                <a:latin typeface="Times New Roman" panose="02020603050405020304" pitchFamily="18" charset="0"/>
              </a:rPr>
              <a:t>performs three main tasks for computer system ;</a:t>
            </a:r>
          </a:p>
          <a:p>
            <a:pPr lvl="1"/>
            <a:r>
              <a:rPr lang="en-US" altLang="ko-KR" sz="2000">
                <a:latin typeface="Times New Roman" panose="02020603050405020304" pitchFamily="18" charset="0"/>
              </a:rPr>
              <a:t>data transfer between itself and memory or I/O</a:t>
            </a:r>
          </a:p>
          <a:p>
            <a:pPr lvl="1"/>
            <a:r>
              <a:rPr lang="en-US" altLang="ko-KR" sz="2000">
                <a:latin typeface="Times New Roman" panose="02020603050405020304" pitchFamily="18" charset="0"/>
              </a:rPr>
              <a:t>simple arithmetic and logic operations</a:t>
            </a:r>
          </a:p>
          <a:p>
            <a:pPr lvl="1"/>
            <a:r>
              <a:rPr lang="en-US" altLang="ko-KR" sz="2000">
                <a:latin typeface="Times New Roman" panose="02020603050405020304" pitchFamily="18" charset="0"/>
              </a:rPr>
              <a:t>program flow via simple decisions</a:t>
            </a:r>
          </a:p>
          <a:p>
            <a:r>
              <a:rPr lang="en-US" altLang="ko-KR" sz="2400" b="1">
                <a:latin typeface="Times New Roman" panose="02020603050405020304" pitchFamily="18" charset="0"/>
              </a:rPr>
              <a:t>stored program concept</a:t>
            </a:r>
            <a:r>
              <a:rPr lang="en-US" altLang="ko-KR" sz="2400">
                <a:latin typeface="Times New Roman" panose="02020603050405020304" pitchFamily="18" charset="0"/>
              </a:rPr>
              <a:t>(Von Neumann): </a:t>
            </a:r>
            <a:r>
              <a:rPr lang="en-US" altLang="ko-KR" sz="2000">
                <a:latin typeface="Times New Roman" panose="02020603050405020304" pitchFamily="18" charset="0"/>
              </a:rPr>
              <a:t>has made microprocessor and computer system very powerful devices</a:t>
            </a:r>
          </a:p>
        </p:txBody>
      </p:sp>
    </p:spTree>
  </p:cSld>
  <p:clrMapOvr>
    <a:masterClrMapping/>
  </p:clrMapOvr>
  <p:transition>
    <p:pull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83B4B6-FC23-476B-8C55-A35C0A299D62}"/>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39DC0E35-2E67-4C2A-A6F5-662144694922}"/>
              </a:ext>
            </a:extLst>
          </p:cNvPr>
          <p:cNvSpPr>
            <a:spLocks noGrp="1"/>
          </p:cNvSpPr>
          <p:nvPr>
            <p:ph type="sldNum" sz="quarter" idx="12"/>
          </p:nvPr>
        </p:nvSpPr>
        <p:spPr/>
        <p:txBody>
          <a:bodyPr/>
          <a:lstStyle/>
          <a:p>
            <a:fld id="{450C7111-E322-4330-AA0A-EDCE3826A850}" type="slidenum">
              <a:rPr lang="ar-SA" altLang="ko-KR"/>
              <a:pPr/>
              <a:t>62</a:t>
            </a:fld>
            <a:endParaRPr lang="en-US" altLang="ko-KR"/>
          </a:p>
        </p:txBody>
      </p:sp>
      <p:sp>
        <p:nvSpPr>
          <p:cNvPr id="120834" name="Rectangle 2">
            <a:extLst>
              <a:ext uri="{FF2B5EF4-FFF2-40B4-BE49-F238E27FC236}">
                <a16:creationId xmlns:a16="http://schemas.microsoft.com/office/drawing/2014/main" id="{602FB81E-FC26-47E0-8225-2D3FB50C8ABE}"/>
              </a:ext>
            </a:extLst>
          </p:cNvPr>
          <p:cNvSpPr>
            <a:spLocks noGrp="1" noChangeArrowheads="1"/>
          </p:cNvSpPr>
          <p:nvPr>
            <p:ph type="title"/>
          </p:nvPr>
        </p:nvSpPr>
        <p:spPr>
          <a:xfrm>
            <a:off x="685800" y="762000"/>
            <a:ext cx="7772400" cy="609600"/>
          </a:xfrm>
        </p:spPr>
        <p:txBody>
          <a:bodyPr/>
          <a:lstStyle/>
          <a:p>
            <a:r>
              <a:rPr lang="en-US" altLang="ko-KR" sz="3000">
                <a:latin typeface="Times New Roman" panose="02020603050405020304" pitchFamily="18" charset="0"/>
              </a:rPr>
              <a:t>Table 1-3 Simple arithmetic and logic operations</a:t>
            </a:r>
          </a:p>
        </p:txBody>
      </p:sp>
      <p:sp>
        <p:nvSpPr>
          <p:cNvPr id="120835" name="Rectangle 3">
            <a:extLst>
              <a:ext uri="{FF2B5EF4-FFF2-40B4-BE49-F238E27FC236}">
                <a16:creationId xmlns:a16="http://schemas.microsoft.com/office/drawing/2014/main" id="{08AAD4A9-26D1-4C61-A1FD-E8BE96AD502A}"/>
              </a:ext>
            </a:extLst>
          </p:cNvPr>
          <p:cNvSpPr>
            <a:spLocks noGrp="1" noChangeArrowheads="1"/>
          </p:cNvSpPr>
          <p:nvPr>
            <p:ph type="body" idx="1"/>
          </p:nvPr>
        </p:nvSpPr>
        <p:spPr>
          <a:xfrm>
            <a:off x="381000" y="1676400"/>
            <a:ext cx="3657600" cy="4191000"/>
          </a:xfrm>
        </p:spPr>
        <p:txBody>
          <a:bodyPr/>
          <a:lstStyle/>
          <a:p>
            <a:r>
              <a:rPr lang="en-US" altLang="ko-KR" sz="2800">
                <a:latin typeface="Times New Roman" panose="02020603050405020304" pitchFamily="18" charset="0"/>
              </a:rPr>
              <a:t>data : </a:t>
            </a:r>
            <a:r>
              <a:rPr lang="en-US" altLang="ko-KR" sz="2400">
                <a:latin typeface="Times New Roman" panose="02020603050405020304" pitchFamily="18" charset="0"/>
              </a:rPr>
              <a:t>are operated upon from memory system or internal registers</a:t>
            </a:r>
          </a:p>
          <a:p>
            <a:r>
              <a:rPr lang="en-US" altLang="ko-KR" sz="2800">
                <a:latin typeface="Times New Roman" panose="02020603050405020304" pitchFamily="18" charset="0"/>
              </a:rPr>
              <a:t>data width : byte, word, doubleword</a:t>
            </a:r>
          </a:p>
          <a:p>
            <a:r>
              <a:rPr lang="en-US" altLang="ko-KR" sz="2800">
                <a:latin typeface="Times New Roman" panose="02020603050405020304" pitchFamily="18" charset="0"/>
                <a:cs typeface="Times New Roman" panose="02020603050405020304" pitchFamily="18" charset="0"/>
              </a:rPr>
              <a:t>µ</a:t>
            </a:r>
            <a:r>
              <a:rPr lang="en-US" altLang="ko-KR" sz="2800">
                <a:latin typeface="Times New Roman" panose="02020603050405020304" pitchFamily="18" charset="0"/>
              </a:rPr>
              <a:t> : </a:t>
            </a:r>
            <a:r>
              <a:rPr lang="en-US" altLang="ko-KR" sz="2400">
                <a:latin typeface="Times New Roman" panose="02020603050405020304" pitchFamily="18" charset="0"/>
              </a:rPr>
              <a:t>contains numeric coprocessor(from 80486, floating point arithmetic)</a:t>
            </a:r>
          </a:p>
        </p:txBody>
      </p:sp>
      <p:pic>
        <p:nvPicPr>
          <p:cNvPr id="120838" name="Picture 6" descr="itb01-03-1">
            <a:extLst>
              <a:ext uri="{FF2B5EF4-FFF2-40B4-BE49-F238E27FC236}">
                <a16:creationId xmlns:a16="http://schemas.microsoft.com/office/drawing/2014/main" id="{D232CAAA-E868-43D3-BA51-759E70B9A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676400"/>
            <a:ext cx="4419600"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65A60D-DCFE-4910-AF05-CBE9D8739E16}"/>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23AB3776-F503-4556-BE26-0E4F1FA61989}"/>
              </a:ext>
            </a:extLst>
          </p:cNvPr>
          <p:cNvSpPr>
            <a:spLocks noGrp="1"/>
          </p:cNvSpPr>
          <p:nvPr>
            <p:ph type="sldNum" sz="quarter" idx="12"/>
          </p:nvPr>
        </p:nvSpPr>
        <p:spPr/>
        <p:txBody>
          <a:bodyPr/>
          <a:lstStyle/>
          <a:p>
            <a:fld id="{996BB91F-5E6C-4651-BD4F-498F43208D1C}" type="slidenum">
              <a:rPr lang="ar-SA" altLang="ko-KR"/>
              <a:pPr/>
              <a:t>63</a:t>
            </a:fld>
            <a:endParaRPr lang="en-US" altLang="ko-KR"/>
          </a:p>
        </p:txBody>
      </p:sp>
      <p:sp>
        <p:nvSpPr>
          <p:cNvPr id="86018" name="Rectangle 2">
            <a:extLst>
              <a:ext uri="{FF2B5EF4-FFF2-40B4-BE49-F238E27FC236}">
                <a16:creationId xmlns:a16="http://schemas.microsoft.com/office/drawing/2014/main" id="{B29C094B-8A3F-43C6-A6EC-BA460F213F71}"/>
              </a:ext>
            </a:extLst>
          </p:cNvPr>
          <p:cNvSpPr>
            <a:spLocks noGrp="1" noChangeArrowheads="1"/>
          </p:cNvSpPr>
          <p:nvPr>
            <p:ph type="title"/>
          </p:nvPr>
        </p:nvSpPr>
        <p:spPr>
          <a:xfrm>
            <a:off x="685800" y="685800"/>
            <a:ext cx="7772400" cy="533400"/>
          </a:xfrm>
        </p:spPr>
        <p:txBody>
          <a:bodyPr/>
          <a:lstStyle/>
          <a:p>
            <a:r>
              <a:rPr lang="en-US" altLang="ko-KR" sz="3200">
                <a:latin typeface="Times New Roman" panose="02020603050405020304" pitchFamily="18" charset="0"/>
              </a:rPr>
              <a:t>Table 1-4 Decisions</a:t>
            </a:r>
          </a:p>
        </p:txBody>
      </p:sp>
      <p:sp>
        <p:nvSpPr>
          <p:cNvPr id="86019" name="Rectangle 3">
            <a:extLst>
              <a:ext uri="{FF2B5EF4-FFF2-40B4-BE49-F238E27FC236}">
                <a16:creationId xmlns:a16="http://schemas.microsoft.com/office/drawing/2014/main" id="{604A7370-231D-4142-9CD2-AEC4E1E2BD65}"/>
              </a:ext>
            </a:extLst>
          </p:cNvPr>
          <p:cNvSpPr>
            <a:spLocks noGrp="1" noChangeArrowheads="1"/>
          </p:cNvSpPr>
          <p:nvPr>
            <p:ph type="body" idx="1"/>
          </p:nvPr>
        </p:nvSpPr>
        <p:spPr>
          <a:xfrm>
            <a:off x="685800" y="1828800"/>
            <a:ext cx="7772400" cy="533400"/>
          </a:xfrm>
        </p:spPr>
        <p:txBody>
          <a:bodyPr/>
          <a:lstStyle/>
          <a:p>
            <a:endParaRPr lang="en-US" altLang="en-US" sz="2800"/>
          </a:p>
        </p:txBody>
      </p:sp>
      <p:pic>
        <p:nvPicPr>
          <p:cNvPr id="86023" name="Picture 7" descr="itb01-04">
            <a:extLst>
              <a:ext uri="{FF2B5EF4-FFF2-40B4-BE49-F238E27FC236}">
                <a16:creationId xmlns:a16="http://schemas.microsoft.com/office/drawing/2014/main" id="{BB7B11D5-5837-4414-80E4-2D945881A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05000"/>
            <a:ext cx="77724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5ADCB20-8C9E-4399-BE17-CDE7A364B3C8}"/>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0C5D9A1E-C7F4-484D-BA7B-2F16313645CE}"/>
              </a:ext>
            </a:extLst>
          </p:cNvPr>
          <p:cNvSpPr>
            <a:spLocks noGrp="1"/>
          </p:cNvSpPr>
          <p:nvPr>
            <p:ph type="sldNum" sz="quarter" idx="12"/>
          </p:nvPr>
        </p:nvSpPr>
        <p:spPr/>
        <p:txBody>
          <a:bodyPr/>
          <a:lstStyle/>
          <a:p>
            <a:fld id="{FA9383B2-914C-4377-9AC9-A55AE799D7D7}" type="slidenum">
              <a:rPr lang="ar-SA" altLang="ko-KR"/>
              <a:pPr/>
              <a:t>64</a:t>
            </a:fld>
            <a:endParaRPr lang="en-US" altLang="ko-KR"/>
          </a:p>
        </p:txBody>
      </p:sp>
      <p:sp>
        <p:nvSpPr>
          <p:cNvPr id="87042" name="Rectangle 2">
            <a:extLst>
              <a:ext uri="{FF2B5EF4-FFF2-40B4-BE49-F238E27FC236}">
                <a16:creationId xmlns:a16="http://schemas.microsoft.com/office/drawing/2014/main" id="{5D38B70F-426C-47B3-8031-14A2FE184C87}"/>
              </a:ext>
            </a:extLst>
          </p:cNvPr>
          <p:cNvSpPr>
            <a:spLocks noGrp="1" noChangeArrowheads="1"/>
          </p:cNvSpPr>
          <p:nvPr>
            <p:ph type="title"/>
          </p:nvPr>
        </p:nvSpPr>
        <p:spPr>
          <a:xfrm>
            <a:off x="685800" y="381000"/>
            <a:ext cx="7772400" cy="527050"/>
          </a:xfrm>
        </p:spPr>
        <p:txBody>
          <a:bodyPr/>
          <a:lstStyle/>
          <a:p>
            <a:r>
              <a:rPr lang="en-US" altLang="ko-KR" sz="3200">
                <a:latin typeface="Times New Roman" panose="02020603050405020304" pitchFamily="18" charset="0"/>
              </a:rPr>
              <a:t>Bus</a:t>
            </a:r>
          </a:p>
        </p:txBody>
      </p:sp>
      <p:sp>
        <p:nvSpPr>
          <p:cNvPr id="87043" name="Rectangle 3">
            <a:extLst>
              <a:ext uri="{FF2B5EF4-FFF2-40B4-BE49-F238E27FC236}">
                <a16:creationId xmlns:a16="http://schemas.microsoft.com/office/drawing/2014/main" id="{C0E55A7B-1F99-4E12-BAB4-BE187F5009B5}"/>
              </a:ext>
            </a:extLst>
          </p:cNvPr>
          <p:cNvSpPr>
            <a:spLocks noGrp="1" noChangeArrowheads="1"/>
          </p:cNvSpPr>
          <p:nvPr>
            <p:ph type="body" idx="1"/>
          </p:nvPr>
        </p:nvSpPr>
        <p:spPr>
          <a:xfrm>
            <a:off x="685800" y="914400"/>
            <a:ext cx="7772400" cy="1371600"/>
          </a:xfrm>
        </p:spPr>
        <p:txBody>
          <a:bodyPr/>
          <a:lstStyle/>
          <a:p>
            <a:pPr>
              <a:lnSpc>
                <a:spcPct val="90000"/>
              </a:lnSpc>
            </a:pPr>
            <a:r>
              <a:rPr lang="en-US" altLang="ko-KR" sz="2800">
                <a:latin typeface="Times New Roman" panose="02020603050405020304" pitchFamily="18" charset="0"/>
              </a:rPr>
              <a:t>bus :</a:t>
            </a:r>
            <a:r>
              <a:rPr lang="en-US" altLang="ko-KR" sz="2400">
                <a:latin typeface="Times New Roman" panose="02020603050405020304" pitchFamily="18" charset="0"/>
              </a:rPr>
              <a:t> A common group of wires that interconnect components  in a computer system (Fig. 1-10)</a:t>
            </a:r>
          </a:p>
          <a:p>
            <a:pPr>
              <a:lnSpc>
                <a:spcPct val="90000"/>
              </a:lnSpc>
            </a:pPr>
            <a:r>
              <a:rPr lang="en-US" altLang="ko-KR" sz="2800">
                <a:latin typeface="Times New Roman" panose="02020603050405020304" pitchFamily="18" charset="0"/>
              </a:rPr>
              <a:t>Address, Data , Control bus</a:t>
            </a:r>
          </a:p>
        </p:txBody>
      </p:sp>
      <p:pic>
        <p:nvPicPr>
          <p:cNvPr id="87046" name="Picture 6" descr="ifg01-10">
            <a:extLst>
              <a:ext uri="{FF2B5EF4-FFF2-40B4-BE49-F238E27FC236}">
                <a16:creationId xmlns:a16="http://schemas.microsoft.com/office/drawing/2014/main" id="{2D9F7EDB-75DD-4BEF-914F-AE9984CCC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0"/>
            <a:ext cx="7696200" cy="3886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18512F42-740F-41CB-947B-36F404FE91B4}"/>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42758C32-5D11-4696-9EBA-9F49A0C0DA90}"/>
              </a:ext>
            </a:extLst>
          </p:cNvPr>
          <p:cNvSpPr>
            <a:spLocks noGrp="1"/>
          </p:cNvSpPr>
          <p:nvPr>
            <p:ph type="sldNum" sz="quarter" idx="12"/>
          </p:nvPr>
        </p:nvSpPr>
        <p:spPr/>
        <p:txBody>
          <a:bodyPr/>
          <a:lstStyle/>
          <a:p>
            <a:fld id="{F5CD2C64-4E71-450B-8090-87DDA0025DD5}" type="slidenum">
              <a:rPr lang="ar-SA" altLang="ko-KR"/>
              <a:pPr/>
              <a:t>65</a:t>
            </a:fld>
            <a:endParaRPr lang="en-US" altLang="ko-KR"/>
          </a:p>
        </p:txBody>
      </p:sp>
      <p:sp>
        <p:nvSpPr>
          <p:cNvPr id="88066" name="Rectangle 2">
            <a:extLst>
              <a:ext uri="{FF2B5EF4-FFF2-40B4-BE49-F238E27FC236}">
                <a16:creationId xmlns:a16="http://schemas.microsoft.com/office/drawing/2014/main" id="{152DBA1F-39C6-49B4-B669-85959F3FD12A}"/>
              </a:ext>
            </a:extLst>
          </p:cNvPr>
          <p:cNvSpPr>
            <a:spLocks noGrp="1" noChangeArrowheads="1"/>
          </p:cNvSpPr>
          <p:nvPr>
            <p:ph type="title"/>
          </p:nvPr>
        </p:nvSpPr>
        <p:spPr>
          <a:xfrm>
            <a:off x="685800" y="228600"/>
            <a:ext cx="7772400" cy="527050"/>
          </a:xfrm>
        </p:spPr>
        <p:txBody>
          <a:bodyPr/>
          <a:lstStyle/>
          <a:p>
            <a:r>
              <a:rPr lang="en-US" altLang="ko-KR" sz="3200">
                <a:latin typeface="Times New Roman" panose="02020603050405020304" pitchFamily="18" charset="0"/>
              </a:rPr>
              <a:t>Bus</a:t>
            </a:r>
          </a:p>
        </p:txBody>
      </p:sp>
      <p:sp>
        <p:nvSpPr>
          <p:cNvPr id="88067" name="Rectangle 3">
            <a:extLst>
              <a:ext uri="{FF2B5EF4-FFF2-40B4-BE49-F238E27FC236}">
                <a16:creationId xmlns:a16="http://schemas.microsoft.com/office/drawing/2014/main" id="{74C1F191-EA3F-4594-9D8C-85B9A6077073}"/>
              </a:ext>
            </a:extLst>
          </p:cNvPr>
          <p:cNvSpPr>
            <a:spLocks noGrp="1" noChangeArrowheads="1"/>
          </p:cNvSpPr>
          <p:nvPr>
            <p:ph type="body" idx="1"/>
          </p:nvPr>
        </p:nvSpPr>
        <p:spPr>
          <a:xfrm>
            <a:off x="685800" y="762000"/>
            <a:ext cx="7772400" cy="5791200"/>
          </a:xfrm>
        </p:spPr>
        <p:txBody>
          <a:bodyPr/>
          <a:lstStyle/>
          <a:p>
            <a:r>
              <a:rPr lang="en-US" altLang="ko-KR" sz="2800">
                <a:latin typeface="Times New Roman" panose="02020603050405020304" pitchFamily="18" charset="0"/>
              </a:rPr>
              <a:t>address bus : </a:t>
            </a:r>
            <a:r>
              <a:rPr lang="en-US" altLang="ko-KR" sz="2400">
                <a:latin typeface="Times New Roman" panose="02020603050405020304" pitchFamily="18" charset="0"/>
              </a:rPr>
              <a:t>requests a memory location from memory or an I/O location from I/O devices (Fig. 1-10, Table 1-5)</a:t>
            </a:r>
          </a:p>
          <a:p>
            <a:pPr lvl="1"/>
            <a:r>
              <a:rPr lang="en-US" altLang="ko-KR" sz="2000">
                <a:latin typeface="Times New Roman" panose="02020603050405020304" pitchFamily="18" charset="0"/>
              </a:rPr>
              <a:t>16-bit I/O address(port address, port no.) : 0000~FFFFH</a:t>
            </a:r>
          </a:p>
          <a:p>
            <a:r>
              <a:rPr lang="en-US" altLang="ko-KR" sz="2800">
                <a:latin typeface="Times New Roman" panose="02020603050405020304" pitchFamily="18" charset="0"/>
              </a:rPr>
              <a:t>data bus : </a:t>
            </a:r>
            <a:r>
              <a:rPr lang="en-US" altLang="ko-KR" sz="2400">
                <a:latin typeface="Times New Roman" panose="02020603050405020304" pitchFamily="18" charset="0"/>
              </a:rPr>
              <a:t>transfer information between microprocessor and its memory and I/O address space (Fig. 1-10)</a:t>
            </a:r>
          </a:p>
          <a:p>
            <a:r>
              <a:rPr lang="en-US" altLang="ko-KR" sz="2800">
                <a:latin typeface="Times New Roman" panose="02020603050405020304" pitchFamily="18" charset="0"/>
              </a:rPr>
              <a:t>advantage(wider data bus) : </a:t>
            </a:r>
            <a:r>
              <a:rPr lang="en-US" altLang="ko-KR" sz="2400">
                <a:latin typeface="Times New Roman" panose="02020603050405020304" pitchFamily="18" charset="0"/>
              </a:rPr>
              <a:t>speed in application that use wide data (Fig. 1-11)</a:t>
            </a:r>
          </a:p>
          <a:p>
            <a:r>
              <a:rPr lang="en-US" altLang="ko-KR" sz="2800">
                <a:latin typeface="Times New Roman" panose="02020603050405020304" pitchFamily="18" charset="0"/>
              </a:rPr>
              <a:t>control bus : </a:t>
            </a:r>
            <a:r>
              <a:rPr lang="en-US" altLang="ko-KR" sz="2400">
                <a:latin typeface="Times New Roman" panose="02020603050405020304" pitchFamily="18" charset="0"/>
              </a:rPr>
              <a:t>contains lines that</a:t>
            </a:r>
          </a:p>
          <a:p>
            <a:pPr lvl="1"/>
            <a:r>
              <a:rPr lang="en-US" altLang="ko-KR" sz="2000">
                <a:latin typeface="Times New Roman" panose="02020603050405020304" pitchFamily="18" charset="0"/>
              </a:rPr>
              <a:t>select the memory and I/O</a:t>
            </a:r>
          </a:p>
          <a:p>
            <a:pPr lvl="1"/>
            <a:r>
              <a:rPr lang="en-US" altLang="ko-KR" sz="2000">
                <a:latin typeface="Times New Roman" panose="02020603050405020304" pitchFamily="18" charset="0"/>
              </a:rPr>
              <a:t>cause them to perform a read or write operation</a:t>
            </a:r>
          </a:p>
          <a:p>
            <a:pPr lvl="1"/>
            <a:r>
              <a:rPr lang="en-US" altLang="ko-KR" sz="2000">
                <a:latin typeface="Times New Roman" panose="02020603050405020304" pitchFamily="18" charset="0"/>
              </a:rPr>
              <a:t>MRDC. MWTC, IORC, IOWC</a:t>
            </a:r>
          </a:p>
          <a:p>
            <a:r>
              <a:rPr lang="en-US" altLang="ko-KR" sz="2800">
                <a:latin typeface="Times New Roman" panose="02020603050405020304" pitchFamily="18" charset="0"/>
              </a:rPr>
              <a:t>memory read : </a:t>
            </a:r>
            <a:r>
              <a:rPr lang="en-US" altLang="ko-KR" sz="2400">
                <a:latin typeface="Times New Roman" panose="02020603050405020304" pitchFamily="18" charset="0"/>
              </a:rPr>
              <a:t>send memory an address through address bus, send MRDC, read data through data bus</a:t>
            </a:r>
          </a:p>
        </p:txBody>
      </p:sp>
    </p:spTree>
  </p:cSld>
  <p:clrMapOvr>
    <a:masterClrMapping/>
  </p:clrMapOvr>
  <p:transition>
    <p:pull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090D2F68-E410-4FE4-A31D-EA5E843F5842}"/>
              </a:ext>
            </a:extLst>
          </p:cNvPr>
          <p:cNvSpPr>
            <a:spLocks noGrp="1"/>
          </p:cNvSpPr>
          <p:nvPr>
            <p:ph type="ftr" sz="quarter" idx="11"/>
          </p:nvPr>
        </p:nvSpPr>
        <p:spPr/>
        <p:txBody>
          <a:bodyPr/>
          <a:lstStyle/>
          <a:p>
            <a:r>
              <a:rPr lang="en-US" altLang="ko-KR"/>
              <a:t>Chapter 1  Introduction to the Microprocessor and Computer</a:t>
            </a:r>
          </a:p>
        </p:txBody>
      </p:sp>
      <p:sp>
        <p:nvSpPr>
          <p:cNvPr id="4" name="Slide Number Placeholder 5">
            <a:extLst>
              <a:ext uri="{FF2B5EF4-FFF2-40B4-BE49-F238E27FC236}">
                <a16:creationId xmlns:a16="http://schemas.microsoft.com/office/drawing/2014/main" id="{10257F82-0E22-4FA7-B0BD-52FC335F645E}"/>
              </a:ext>
            </a:extLst>
          </p:cNvPr>
          <p:cNvSpPr>
            <a:spLocks noGrp="1"/>
          </p:cNvSpPr>
          <p:nvPr>
            <p:ph type="sldNum" sz="quarter" idx="12"/>
          </p:nvPr>
        </p:nvSpPr>
        <p:spPr/>
        <p:txBody>
          <a:bodyPr/>
          <a:lstStyle/>
          <a:p>
            <a:fld id="{445A340E-BA7B-4A6A-892C-71245B49ED5B}" type="slidenum">
              <a:rPr lang="ar-SA" altLang="ko-KR"/>
              <a:pPr/>
              <a:t>66</a:t>
            </a:fld>
            <a:endParaRPr lang="en-US" altLang="ko-KR"/>
          </a:p>
        </p:txBody>
      </p:sp>
      <p:pic>
        <p:nvPicPr>
          <p:cNvPr id="89095" name="Picture 7" descr="impu01tb05">
            <a:extLst>
              <a:ext uri="{FF2B5EF4-FFF2-40B4-BE49-F238E27FC236}">
                <a16:creationId xmlns:a16="http://schemas.microsoft.com/office/drawing/2014/main" id="{14475B95-0BF7-4316-A3CE-716DFF126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229600" cy="586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6F996E-E092-4229-B834-9AB4B5CF9303}"/>
              </a:ext>
            </a:extLst>
          </p:cNvPr>
          <p:cNvSpPr>
            <a:spLocks noGrp="1"/>
          </p:cNvSpPr>
          <p:nvPr>
            <p:ph type="ftr" sz="quarter" idx="11"/>
          </p:nvPr>
        </p:nvSpPr>
        <p:spPr/>
        <p:txBody>
          <a:bodyPr/>
          <a:lstStyle/>
          <a:p>
            <a:r>
              <a:rPr lang="en-US" altLang="ko-KR"/>
              <a:t>Chapter 1  Introduction to the Microprocessor and Computer</a:t>
            </a:r>
          </a:p>
        </p:txBody>
      </p:sp>
      <p:sp>
        <p:nvSpPr>
          <p:cNvPr id="4" name="Slide Number Placeholder 3">
            <a:extLst>
              <a:ext uri="{FF2B5EF4-FFF2-40B4-BE49-F238E27FC236}">
                <a16:creationId xmlns:a16="http://schemas.microsoft.com/office/drawing/2014/main" id="{7F728CAB-8355-4B2D-8AF4-FE9E473257D4}"/>
              </a:ext>
            </a:extLst>
          </p:cNvPr>
          <p:cNvSpPr>
            <a:spLocks noGrp="1"/>
          </p:cNvSpPr>
          <p:nvPr>
            <p:ph type="sldNum" sz="quarter" idx="12"/>
          </p:nvPr>
        </p:nvSpPr>
        <p:spPr/>
        <p:txBody>
          <a:bodyPr/>
          <a:lstStyle/>
          <a:p>
            <a:fld id="{89EE4F50-924B-441B-A9C2-6030F566D345}" type="slidenum">
              <a:rPr lang="ar-SA" altLang="ko-KR"/>
              <a:pPr/>
              <a:t>67</a:t>
            </a:fld>
            <a:endParaRPr lang="en-US" altLang="ko-KR"/>
          </a:p>
        </p:txBody>
      </p:sp>
      <p:pic>
        <p:nvPicPr>
          <p:cNvPr id="96260" name="Picture 4" descr="ifg01-11">
            <a:extLst>
              <a:ext uri="{FF2B5EF4-FFF2-40B4-BE49-F238E27FC236}">
                <a16:creationId xmlns:a16="http://schemas.microsoft.com/office/drawing/2014/main" id="{AD4C15A1-259F-4AD9-BCBC-F7A33960E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8153400" cy="5907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1893D3-46F9-4FFA-A08A-AFD4ABD1A0A1}"/>
              </a:ext>
            </a:extLst>
          </p:cNvPr>
          <p:cNvSpPr>
            <a:spLocks noGrp="1"/>
          </p:cNvSpPr>
          <p:nvPr>
            <p:ph type="ftr" sz="quarter" idx="11"/>
          </p:nvPr>
        </p:nvSpPr>
        <p:spPr/>
        <p:txBody>
          <a:bodyPr/>
          <a:lstStyle/>
          <a:p>
            <a:r>
              <a:rPr lang="en-US" altLang="ko-KR"/>
              <a:t>Chapter 1  Introduction to the Microprocessor and Computer</a:t>
            </a:r>
          </a:p>
        </p:txBody>
      </p:sp>
      <p:sp>
        <p:nvSpPr>
          <p:cNvPr id="4" name="Slide Number Placeholder 3">
            <a:extLst>
              <a:ext uri="{FF2B5EF4-FFF2-40B4-BE49-F238E27FC236}">
                <a16:creationId xmlns:a16="http://schemas.microsoft.com/office/drawing/2014/main" id="{99AE1BFD-6E72-4268-9CE5-3728A8C64136}"/>
              </a:ext>
            </a:extLst>
          </p:cNvPr>
          <p:cNvSpPr>
            <a:spLocks noGrp="1"/>
          </p:cNvSpPr>
          <p:nvPr>
            <p:ph type="sldNum" sz="quarter" idx="12"/>
          </p:nvPr>
        </p:nvSpPr>
        <p:spPr/>
        <p:txBody>
          <a:bodyPr/>
          <a:lstStyle/>
          <a:p>
            <a:fld id="{984FA603-BB22-4D92-BDC5-D9ADEABFED0B}" type="slidenum">
              <a:rPr lang="ar-SA" altLang="ko-KR"/>
              <a:pPr/>
              <a:t>68</a:t>
            </a:fld>
            <a:endParaRPr lang="en-US" altLang="ko-KR"/>
          </a:p>
        </p:txBody>
      </p:sp>
      <p:pic>
        <p:nvPicPr>
          <p:cNvPr id="97284" name="Picture 4" descr="ifg01-11-1">
            <a:extLst>
              <a:ext uri="{FF2B5EF4-FFF2-40B4-BE49-F238E27FC236}">
                <a16:creationId xmlns:a16="http://schemas.microsoft.com/office/drawing/2014/main" id="{2978D537-68D0-402D-9141-BE67CB005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153400" cy="541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3243C7D-6628-45C5-990B-0AE666241A8D}"/>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3BC2BC0A-41AA-493E-9811-2798E2E3DF29}"/>
              </a:ext>
            </a:extLst>
          </p:cNvPr>
          <p:cNvSpPr>
            <a:spLocks noGrp="1"/>
          </p:cNvSpPr>
          <p:nvPr>
            <p:ph type="sldNum" sz="quarter" idx="12"/>
          </p:nvPr>
        </p:nvSpPr>
        <p:spPr/>
        <p:txBody>
          <a:bodyPr/>
          <a:lstStyle/>
          <a:p>
            <a:fld id="{A43EBC86-6069-43ED-8A3F-951434EABCE6}" type="slidenum">
              <a:rPr lang="ar-SA" altLang="ko-KR"/>
              <a:pPr/>
              <a:t>69</a:t>
            </a:fld>
            <a:endParaRPr lang="en-US" altLang="ko-KR"/>
          </a:p>
        </p:txBody>
      </p:sp>
      <p:sp>
        <p:nvSpPr>
          <p:cNvPr id="90114" name="Rectangle 2">
            <a:extLst>
              <a:ext uri="{FF2B5EF4-FFF2-40B4-BE49-F238E27FC236}">
                <a16:creationId xmlns:a16="http://schemas.microsoft.com/office/drawing/2014/main" id="{3D55BFCE-655B-434B-A0AD-59384FAC705D}"/>
              </a:ext>
            </a:extLst>
          </p:cNvPr>
          <p:cNvSpPr>
            <a:spLocks noGrp="1" noChangeArrowheads="1"/>
          </p:cNvSpPr>
          <p:nvPr>
            <p:ph type="title"/>
          </p:nvPr>
        </p:nvSpPr>
        <p:spPr>
          <a:xfrm>
            <a:off x="685800" y="838200"/>
            <a:ext cx="7772400" cy="685800"/>
          </a:xfrm>
        </p:spPr>
        <p:txBody>
          <a:bodyPr/>
          <a:lstStyle/>
          <a:p>
            <a:r>
              <a:rPr lang="en-US" altLang="ko-KR" sz="3200">
                <a:latin typeface="Times New Roman" panose="02020603050405020304" pitchFamily="18" charset="0"/>
              </a:rPr>
              <a:t>1-3 number systems</a:t>
            </a:r>
          </a:p>
        </p:txBody>
      </p:sp>
      <p:sp>
        <p:nvSpPr>
          <p:cNvPr id="90115" name="Rectangle 3">
            <a:extLst>
              <a:ext uri="{FF2B5EF4-FFF2-40B4-BE49-F238E27FC236}">
                <a16:creationId xmlns:a16="http://schemas.microsoft.com/office/drawing/2014/main" id="{B464B304-D111-4E80-8F25-852B104E8856}"/>
              </a:ext>
            </a:extLst>
          </p:cNvPr>
          <p:cNvSpPr>
            <a:spLocks noGrp="1" noChangeArrowheads="1"/>
          </p:cNvSpPr>
          <p:nvPr>
            <p:ph type="body" idx="1"/>
          </p:nvPr>
        </p:nvSpPr>
        <p:spPr>
          <a:xfrm>
            <a:off x="533400" y="1828800"/>
            <a:ext cx="8153400" cy="3810000"/>
          </a:xfrm>
        </p:spPr>
        <p:txBody>
          <a:bodyPr/>
          <a:lstStyle/>
          <a:p>
            <a:r>
              <a:rPr lang="en-US" altLang="ko-KR" sz="2800">
                <a:latin typeface="Times New Roman" panose="02020603050405020304" pitchFamily="18" charset="0"/>
              </a:rPr>
              <a:t>digit :</a:t>
            </a:r>
          </a:p>
          <a:p>
            <a:pPr lvl="1"/>
            <a:r>
              <a:rPr lang="en-US" altLang="ko-KR" sz="2400">
                <a:latin typeface="Times New Roman" panose="02020603050405020304" pitchFamily="18" charset="0"/>
              </a:rPr>
              <a:t>decimal(base 10) : 0 – 9</a:t>
            </a:r>
          </a:p>
          <a:p>
            <a:pPr lvl="1"/>
            <a:r>
              <a:rPr lang="en-US" altLang="ko-KR" sz="2400">
                <a:latin typeface="Times New Roman" panose="02020603050405020304" pitchFamily="18" charset="0"/>
              </a:rPr>
              <a:t>binary : 0 – 1, octal : 0 – 7, hexadecimal : 0 – 9, A - F</a:t>
            </a:r>
          </a:p>
          <a:p>
            <a:r>
              <a:rPr lang="en-US" altLang="ko-KR" sz="2800">
                <a:latin typeface="Times New Roman" panose="02020603050405020304" pitchFamily="18" charset="0"/>
              </a:rPr>
              <a:t>positional notation :</a:t>
            </a:r>
          </a:p>
          <a:p>
            <a:pPr lvl="1"/>
            <a:r>
              <a:rPr lang="en-US" altLang="ko-KR" sz="2400">
                <a:latin typeface="Times New Roman" panose="02020603050405020304" pitchFamily="18" charset="0"/>
              </a:rPr>
              <a:t>radix(number base) point : decimal point</a:t>
            </a:r>
          </a:p>
          <a:p>
            <a:pPr lvl="1"/>
            <a:r>
              <a:rPr lang="en-US" altLang="ko-KR" sz="2400">
                <a:latin typeface="Times New Roman" panose="02020603050405020304" pitchFamily="18" charset="0"/>
              </a:rPr>
              <a:t>weight : </a:t>
            </a:r>
            <a:r>
              <a:rPr lang="en-US" altLang="ko-KR" sz="2400">
                <a:latin typeface="Times New Roman" panose="02020603050405020304" pitchFamily="18" charset="0"/>
                <a:cs typeface="Times New Roman" panose="02020603050405020304" pitchFamily="18" charset="0"/>
              </a:rPr>
              <a:t>·</a:t>
            </a:r>
            <a:r>
              <a:rPr lang="en-US" altLang="ko-KR" sz="2400">
                <a:latin typeface="Times New Roman" panose="02020603050405020304" pitchFamily="18" charset="0"/>
              </a:rPr>
              <a:t> </a:t>
            </a:r>
            <a:r>
              <a:rPr lang="en-US" altLang="ko-KR" sz="2400">
                <a:latin typeface="Times New Roman" panose="02020603050405020304" pitchFamily="18" charset="0"/>
                <a:cs typeface="Times New Roman" panose="02020603050405020304" pitchFamily="18" charset="0"/>
              </a:rPr>
              <a:t>·</a:t>
            </a:r>
            <a:r>
              <a:rPr lang="en-US" altLang="ko-KR" sz="2400">
                <a:latin typeface="Times New Roman" panose="02020603050405020304" pitchFamily="18" charset="0"/>
              </a:rPr>
              <a:t> </a:t>
            </a:r>
            <a:r>
              <a:rPr lang="en-US" altLang="ko-KR" sz="2400">
                <a:latin typeface="Times New Roman" panose="02020603050405020304" pitchFamily="18" charset="0"/>
                <a:cs typeface="Times New Roman" panose="02020603050405020304" pitchFamily="18" charset="0"/>
              </a:rPr>
              <a:t>·</a:t>
            </a:r>
            <a:r>
              <a:rPr lang="en-US" altLang="ko-KR" sz="2400">
                <a:latin typeface="Times New Roman" panose="02020603050405020304" pitchFamily="18" charset="0"/>
              </a:rPr>
              <a:t> 10</a:t>
            </a:r>
            <a:r>
              <a:rPr lang="en-US" altLang="ko-KR" sz="2400" baseline="30000">
                <a:latin typeface="Times New Roman" panose="02020603050405020304" pitchFamily="18" charset="0"/>
              </a:rPr>
              <a:t>1</a:t>
            </a:r>
            <a:r>
              <a:rPr lang="en-US" altLang="ko-KR" sz="2400">
                <a:latin typeface="Times New Roman" panose="02020603050405020304" pitchFamily="18" charset="0"/>
              </a:rPr>
              <a:t>(tens position), 10</a:t>
            </a:r>
            <a:r>
              <a:rPr lang="en-US" altLang="ko-KR" sz="2400" baseline="30000">
                <a:latin typeface="Times New Roman" panose="02020603050405020304" pitchFamily="18" charset="0"/>
              </a:rPr>
              <a:t>0</a:t>
            </a:r>
            <a:r>
              <a:rPr lang="en-US" altLang="ko-KR" sz="2400">
                <a:latin typeface="Times New Roman" panose="02020603050405020304" pitchFamily="18" charset="0"/>
              </a:rPr>
              <a:t>(units), 10</a:t>
            </a:r>
            <a:r>
              <a:rPr lang="en-US" altLang="ko-KR" sz="2400" baseline="30000">
                <a:latin typeface="Times New Roman" panose="02020603050405020304" pitchFamily="18" charset="0"/>
              </a:rPr>
              <a:t>-1</a:t>
            </a:r>
            <a:r>
              <a:rPr lang="en-US" altLang="ko-KR" sz="2400">
                <a:latin typeface="Times New Roman" panose="02020603050405020304" pitchFamily="18" charset="0"/>
              </a:rPr>
              <a:t>, </a:t>
            </a:r>
            <a:r>
              <a:rPr lang="en-US" altLang="ko-KR" sz="2400">
                <a:latin typeface="Times New Roman" panose="02020603050405020304" pitchFamily="18" charset="0"/>
                <a:cs typeface="Times New Roman" panose="02020603050405020304" pitchFamily="18" charset="0"/>
              </a:rPr>
              <a:t>· ·</a:t>
            </a:r>
            <a:endParaRPr lang="en-US" altLang="ko-KR" sz="2400">
              <a:latin typeface="Times New Roman" panose="02020603050405020304" pitchFamily="18" charset="0"/>
            </a:endParaRPr>
          </a:p>
          <a:p>
            <a:pPr lvl="1"/>
            <a:r>
              <a:rPr lang="en-US" altLang="ko-KR" sz="2400">
                <a:latin typeface="Times New Roman" panose="02020603050405020304" pitchFamily="18" charset="0"/>
              </a:rPr>
              <a:t>Ex. : 132 = 1</a:t>
            </a:r>
            <a:r>
              <a:rPr lang="en-US" altLang="ko-KR" sz="2400">
                <a:latin typeface="Times New Roman" panose="02020603050405020304" pitchFamily="18" charset="0"/>
                <a:sym typeface="Symbol" panose="05050102010706020507" pitchFamily="18" charset="2"/>
              </a:rPr>
              <a:t></a:t>
            </a:r>
            <a:r>
              <a:rPr lang="en-US" altLang="ko-KR" sz="2400">
                <a:latin typeface="Times New Roman" panose="02020603050405020304" pitchFamily="18" charset="0"/>
              </a:rPr>
              <a:t>100+3</a:t>
            </a:r>
            <a:r>
              <a:rPr lang="en-US" altLang="ko-KR" sz="2400">
                <a:latin typeface="Times New Roman" panose="02020603050405020304" pitchFamily="18" charset="0"/>
                <a:sym typeface="Symbol" panose="05050102010706020507" pitchFamily="18" charset="2"/>
              </a:rPr>
              <a:t></a:t>
            </a:r>
            <a:r>
              <a:rPr lang="en-US" altLang="ko-KR" sz="2400">
                <a:latin typeface="Times New Roman" panose="02020603050405020304" pitchFamily="18" charset="0"/>
              </a:rPr>
              <a:t>10+2</a:t>
            </a:r>
            <a:r>
              <a:rPr lang="en-US" altLang="ko-KR" sz="2400">
                <a:latin typeface="Times New Roman" panose="02020603050405020304" pitchFamily="18" charset="0"/>
                <a:sym typeface="Symbol" panose="05050102010706020507" pitchFamily="18" charset="2"/>
              </a:rPr>
              <a:t></a:t>
            </a:r>
            <a:r>
              <a:rPr lang="en-US" altLang="ko-KR" sz="2400">
                <a:latin typeface="Times New Roman" panose="02020603050405020304" pitchFamily="18" charset="0"/>
              </a:rPr>
              <a:t>1 = 1</a:t>
            </a:r>
            <a:r>
              <a:rPr lang="en-US" altLang="ko-KR" sz="2400">
                <a:latin typeface="Times New Roman" panose="02020603050405020304" pitchFamily="18" charset="0"/>
                <a:sym typeface="Symbol" panose="05050102010706020507" pitchFamily="18" charset="2"/>
              </a:rPr>
              <a:t></a:t>
            </a:r>
            <a:r>
              <a:rPr lang="en-US" altLang="ko-KR" sz="2400">
                <a:latin typeface="Times New Roman" panose="02020603050405020304" pitchFamily="18" charset="0"/>
              </a:rPr>
              <a:t>10</a:t>
            </a:r>
            <a:r>
              <a:rPr lang="en-US" altLang="ko-KR" sz="2400" baseline="30000">
                <a:latin typeface="Times New Roman" panose="02020603050405020304" pitchFamily="18" charset="0"/>
              </a:rPr>
              <a:t>2</a:t>
            </a:r>
            <a:r>
              <a:rPr lang="en-US" altLang="ko-KR" sz="2400">
                <a:latin typeface="Times New Roman" panose="02020603050405020304" pitchFamily="18" charset="0"/>
              </a:rPr>
              <a:t>+3</a:t>
            </a:r>
            <a:r>
              <a:rPr lang="en-US" altLang="ko-KR" sz="2400">
                <a:latin typeface="Times New Roman" panose="02020603050405020304" pitchFamily="18" charset="0"/>
                <a:sym typeface="Symbol" panose="05050102010706020507" pitchFamily="18" charset="2"/>
              </a:rPr>
              <a:t></a:t>
            </a:r>
            <a:r>
              <a:rPr lang="en-US" altLang="ko-KR" sz="2400">
                <a:latin typeface="Times New Roman" panose="02020603050405020304" pitchFamily="18" charset="0"/>
              </a:rPr>
              <a:t>10</a:t>
            </a:r>
            <a:r>
              <a:rPr lang="en-US" altLang="ko-KR" sz="2400" baseline="30000">
                <a:latin typeface="Times New Roman" panose="02020603050405020304" pitchFamily="18" charset="0"/>
              </a:rPr>
              <a:t>1</a:t>
            </a:r>
            <a:r>
              <a:rPr lang="en-US" altLang="ko-KR" sz="2400">
                <a:latin typeface="Times New Roman" panose="02020603050405020304" pitchFamily="18" charset="0"/>
              </a:rPr>
              <a:t>+2</a:t>
            </a:r>
            <a:r>
              <a:rPr lang="en-US" altLang="ko-KR" sz="2400">
                <a:latin typeface="Times New Roman" panose="02020603050405020304" pitchFamily="18" charset="0"/>
                <a:sym typeface="Symbol" panose="05050102010706020507" pitchFamily="18" charset="2"/>
              </a:rPr>
              <a:t></a:t>
            </a:r>
            <a:r>
              <a:rPr lang="en-US" altLang="ko-KR" sz="2400">
                <a:latin typeface="Times New Roman" panose="02020603050405020304" pitchFamily="18" charset="0"/>
              </a:rPr>
              <a:t>10</a:t>
            </a:r>
            <a:r>
              <a:rPr lang="en-US" altLang="ko-KR" sz="2400" baseline="30000">
                <a:latin typeface="Times New Roman" panose="02020603050405020304" pitchFamily="18" charset="0"/>
              </a:rPr>
              <a:t>0</a:t>
            </a:r>
          </a:p>
          <a:p>
            <a:pPr lvl="1"/>
            <a:r>
              <a:rPr lang="en-US" altLang="ko-KR" sz="2400">
                <a:latin typeface="Times New Roman" panose="02020603050405020304" pitchFamily="18" charset="0"/>
              </a:rPr>
              <a:t>EX. 1-3, 1-4</a:t>
            </a:r>
          </a:p>
        </p:txBody>
      </p:sp>
    </p:spTree>
  </p:cSld>
  <p:clrMapOvr>
    <a:masterClrMapping/>
  </p:clrMapOvr>
  <p:transition>
    <p:pull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CF7DFF0A-BC2E-4322-ACE7-D96917D7A19A}"/>
              </a:ext>
            </a:extLst>
          </p:cNvPr>
          <p:cNvSpPr>
            <a:spLocks noGrp="1"/>
          </p:cNvSpPr>
          <p:nvPr>
            <p:ph type="ftr" sz="quarter" idx="11"/>
          </p:nvPr>
        </p:nvSpPr>
        <p:spPr>
          <a:xfrm>
            <a:off x="685800" y="6367463"/>
            <a:ext cx="7772400" cy="457200"/>
          </a:xfrm>
        </p:spPr>
        <p:txBody>
          <a:bodyPr/>
          <a:lstStyle/>
          <a:p>
            <a:r>
              <a:rPr lang="en-US" altLang="ko-KR" dirty="0"/>
              <a:t>Chapter 1  Introduction to the Microprocessor and Computer</a:t>
            </a:r>
          </a:p>
        </p:txBody>
      </p:sp>
      <p:sp>
        <p:nvSpPr>
          <p:cNvPr id="5" name="Slide Number Placeholder 5">
            <a:extLst>
              <a:ext uri="{FF2B5EF4-FFF2-40B4-BE49-F238E27FC236}">
                <a16:creationId xmlns:a16="http://schemas.microsoft.com/office/drawing/2014/main" id="{493B591C-96B2-4AD4-A492-4BAC8F712D6B}"/>
              </a:ext>
            </a:extLst>
          </p:cNvPr>
          <p:cNvSpPr>
            <a:spLocks noGrp="1"/>
          </p:cNvSpPr>
          <p:nvPr>
            <p:ph type="sldNum" sz="quarter" idx="12"/>
          </p:nvPr>
        </p:nvSpPr>
        <p:spPr/>
        <p:txBody>
          <a:bodyPr/>
          <a:lstStyle/>
          <a:p>
            <a:fld id="{38C8D8B2-6592-4E09-8AFC-AF36B8018F88}" type="slidenum">
              <a:rPr lang="ar-SA" altLang="ko-KR"/>
              <a:pPr/>
              <a:t>7</a:t>
            </a:fld>
            <a:endParaRPr lang="en-US" altLang="ko-KR" dirty="0"/>
          </a:p>
        </p:txBody>
      </p:sp>
      <p:sp>
        <p:nvSpPr>
          <p:cNvPr id="114690" name="Rectangle 2">
            <a:extLst>
              <a:ext uri="{FF2B5EF4-FFF2-40B4-BE49-F238E27FC236}">
                <a16:creationId xmlns:a16="http://schemas.microsoft.com/office/drawing/2014/main" id="{14A60572-03EA-471B-A5DD-ED36A430290D}"/>
              </a:ext>
            </a:extLst>
          </p:cNvPr>
          <p:cNvSpPr>
            <a:spLocks noGrp="1" noChangeArrowheads="1"/>
          </p:cNvSpPr>
          <p:nvPr>
            <p:ph type="title"/>
          </p:nvPr>
        </p:nvSpPr>
        <p:spPr>
          <a:xfrm>
            <a:off x="685800" y="609600"/>
            <a:ext cx="7772400" cy="228600"/>
          </a:xfrm>
        </p:spPr>
        <p:txBody>
          <a:bodyPr/>
          <a:lstStyle/>
          <a:p>
            <a:endParaRPr lang="en-US" altLang="en-US" sz="3600" dirty="0">
              <a:latin typeface="Times New Roman" panose="02020603050405020304" pitchFamily="18" charset="0"/>
            </a:endParaRPr>
          </a:p>
        </p:txBody>
      </p:sp>
      <p:sp>
        <p:nvSpPr>
          <p:cNvPr id="114691" name="Rectangle 3">
            <a:extLst>
              <a:ext uri="{FF2B5EF4-FFF2-40B4-BE49-F238E27FC236}">
                <a16:creationId xmlns:a16="http://schemas.microsoft.com/office/drawing/2014/main" id="{32D9BA6B-9CCB-43C8-812F-196B7F6CF10F}"/>
              </a:ext>
            </a:extLst>
          </p:cNvPr>
          <p:cNvSpPr>
            <a:spLocks noGrp="1" noChangeArrowheads="1"/>
          </p:cNvSpPr>
          <p:nvPr>
            <p:ph type="body" idx="1"/>
          </p:nvPr>
        </p:nvSpPr>
        <p:spPr>
          <a:xfrm>
            <a:off x="152400" y="914400"/>
            <a:ext cx="8839200" cy="5410200"/>
          </a:xfrm>
        </p:spPr>
        <p:txBody>
          <a:bodyPr/>
          <a:lstStyle/>
          <a:p>
            <a:r>
              <a:rPr lang="en-US" altLang="ko-KR" sz="2400" b="1" dirty="0">
                <a:latin typeface="Times New Roman" panose="02020603050405020304" pitchFamily="18" charset="0"/>
              </a:rPr>
              <a:t>Stored Program concept</a:t>
            </a:r>
            <a:r>
              <a:rPr lang="en-US" altLang="ko-KR" sz="2200" dirty="0">
                <a:latin typeface="Times New Roman" panose="02020603050405020304" pitchFamily="18" charset="0"/>
              </a:rPr>
              <a:t>(machines): Dr. John von Neumann</a:t>
            </a:r>
          </a:p>
          <a:p>
            <a:pPr lvl="1"/>
            <a:r>
              <a:rPr lang="en-US" altLang="ko-KR" sz="2200" dirty="0">
                <a:latin typeface="Times New Roman" panose="02020603050405020304" pitchFamily="18" charset="0"/>
              </a:rPr>
              <a:t>program instruction should be stored in memory unit, just like the data</a:t>
            </a:r>
          </a:p>
          <a:p>
            <a:r>
              <a:rPr lang="en-US" altLang="ko-KR" sz="2400" dirty="0">
                <a:latin typeface="Times New Roman" panose="02020603050405020304" pitchFamily="18" charset="0"/>
              </a:rPr>
              <a:t>EDVAC</a:t>
            </a:r>
            <a:r>
              <a:rPr lang="en-US" altLang="ko-KR" sz="2200" dirty="0">
                <a:latin typeface="Times New Roman" panose="02020603050405020304" pitchFamily="18" charset="0"/>
              </a:rPr>
              <a:t>(Electronic Discrete Variable Automatic Computer):</a:t>
            </a:r>
            <a:r>
              <a:rPr lang="en-US" altLang="ko-KR" sz="2000" dirty="0">
                <a:latin typeface="Times New Roman" panose="02020603050405020304" pitchFamily="18" charset="0"/>
              </a:rPr>
              <a:t>1952</a:t>
            </a:r>
          </a:p>
          <a:p>
            <a:r>
              <a:rPr lang="en-US" altLang="ko-KR" sz="2400" dirty="0">
                <a:latin typeface="Times New Roman" panose="02020603050405020304" pitchFamily="18" charset="0"/>
              </a:rPr>
              <a:t>UNIVAC(Universal Automatic Computer) :</a:t>
            </a:r>
          </a:p>
          <a:p>
            <a:pPr lvl="1"/>
            <a:r>
              <a:rPr lang="en-US" altLang="ko-KR" sz="2200" dirty="0">
                <a:latin typeface="Times New Roman" panose="02020603050405020304" pitchFamily="18" charset="0"/>
              </a:rPr>
              <a:t>delivered to Bureau of Census(1951), CBS(1952)</a:t>
            </a:r>
          </a:p>
          <a:p>
            <a:r>
              <a:rPr lang="en-US" altLang="ko-KR" sz="2400" dirty="0">
                <a:latin typeface="Times New Roman" panose="02020603050405020304" pitchFamily="18" charset="0"/>
              </a:rPr>
              <a:t>Bipolar Transistor : </a:t>
            </a:r>
            <a:r>
              <a:rPr lang="en-US" altLang="ko-KR" sz="2200" dirty="0">
                <a:latin typeface="Times New Roman" panose="02020603050405020304" pitchFamily="18" charset="0"/>
              </a:rPr>
              <a:t>1948 by William Shockley, John Bardeen, Walter H. Brattain at Bell labs(1956, Novel physics award)</a:t>
            </a:r>
          </a:p>
          <a:p>
            <a:r>
              <a:rPr lang="en-US" altLang="ko-KR" sz="2400" dirty="0">
                <a:latin typeface="Times New Roman" panose="02020603050405020304" pitchFamily="18" charset="0"/>
              </a:rPr>
              <a:t>2</a:t>
            </a:r>
            <a:r>
              <a:rPr lang="en-US" altLang="ko-KR" sz="2400" baseline="30000" dirty="0">
                <a:latin typeface="Times New Roman" panose="02020603050405020304" pitchFamily="18" charset="0"/>
              </a:rPr>
              <a:t>nd</a:t>
            </a:r>
            <a:r>
              <a:rPr lang="en-US" altLang="ko-KR" sz="2400" dirty="0">
                <a:latin typeface="Times New Roman" panose="02020603050405020304" pitchFamily="18" charset="0"/>
              </a:rPr>
              <a:t>-Generation Computer : TR</a:t>
            </a:r>
            <a:endParaRPr lang="en-US" altLang="ko-KR" sz="2200" dirty="0">
              <a:latin typeface="Times New Roman" panose="02020603050405020304" pitchFamily="18" charset="0"/>
            </a:endParaRPr>
          </a:p>
          <a:p>
            <a:pPr lvl="1"/>
            <a:r>
              <a:rPr lang="en-US" altLang="ko-KR" sz="2200" dirty="0">
                <a:latin typeface="Times New Roman" panose="02020603050405020304" pitchFamily="18" charset="0"/>
              </a:rPr>
              <a:t>IBM : 7070/7090(1958), 1401(1959)</a:t>
            </a:r>
          </a:p>
          <a:p>
            <a:pPr lvl="1"/>
            <a:r>
              <a:rPr lang="en-US" altLang="ko-KR" sz="2200" dirty="0">
                <a:latin typeface="Times New Roman" panose="02020603050405020304" pitchFamily="18" charset="0"/>
              </a:rPr>
              <a:t>mainframe : describe CPU portion of computer</a:t>
            </a:r>
          </a:p>
          <a:p>
            <a:pPr lvl="1"/>
            <a:r>
              <a:rPr lang="en-US" altLang="ko-KR" sz="2200" dirty="0">
                <a:latin typeface="Times New Roman" panose="02020603050405020304" pitchFamily="18" charset="0"/>
              </a:rPr>
              <a:t>mainframe computer : designed to handle large volumes of data while serving hundreds of users simultaneously</a:t>
            </a:r>
          </a:p>
          <a:p>
            <a:pPr lvl="1"/>
            <a:r>
              <a:rPr lang="en-US" altLang="ko-KR" sz="2200" dirty="0">
                <a:latin typeface="Times New Roman" panose="02020603050405020304" pitchFamily="18" charset="0"/>
              </a:rPr>
              <a:t>built on circuit boards mounted into rack panels(frame)</a:t>
            </a:r>
          </a:p>
        </p:txBody>
      </p:sp>
    </p:spTree>
  </p:cSld>
  <p:clrMapOvr>
    <a:masterClrMapping/>
  </p:clrMapOvr>
  <p:transition>
    <p:pull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C0E8AC3-0AB8-4DF2-BDD1-BC821A998121}"/>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50E8BBE7-F62B-4DA6-A352-981DEC512E45}"/>
              </a:ext>
            </a:extLst>
          </p:cNvPr>
          <p:cNvSpPr>
            <a:spLocks noGrp="1"/>
          </p:cNvSpPr>
          <p:nvPr>
            <p:ph type="sldNum" sz="quarter" idx="12"/>
          </p:nvPr>
        </p:nvSpPr>
        <p:spPr/>
        <p:txBody>
          <a:bodyPr/>
          <a:lstStyle/>
          <a:p>
            <a:fld id="{A343C997-4803-4622-A193-7FDAB7BED0B7}" type="slidenum">
              <a:rPr lang="ar-SA" altLang="ko-KR"/>
              <a:pPr/>
              <a:t>70</a:t>
            </a:fld>
            <a:endParaRPr lang="en-US" altLang="ko-KR"/>
          </a:p>
        </p:txBody>
      </p:sp>
      <p:sp>
        <p:nvSpPr>
          <p:cNvPr id="121858" name="Rectangle 2">
            <a:extLst>
              <a:ext uri="{FF2B5EF4-FFF2-40B4-BE49-F238E27FC236}">
                <a16:creationId xmlns:a16="http://schemas.microsoft.com/office/drawing/2014/main" id="{70117B4D-DEF3-470B-AE63-C1F8763C6966}"/>
              </a:ext>
            </a:extLst>
          </p:cNvPr>
          <p:cNvSpPr>
            <a:spLocks noGrp="1" noChangeArrowheads="1"/>
          </p:cNvSpPr>
          <p:nvPr>
            <p:ph type="title"/>
          </p:nvPr>
        </p:nvSpPr>
        <p:spPr>
          <a:xfrm>
            <a:off x="685800" y="768350"/>
            <a:ext cx="7772400" cy="450850"/>
          </a:xfrm>
        </p:spPr>
        <p:txBody>
          <a:bodyPr/>
          <a:lstStyle/>
          <a:p>
            <a:r>
              <a:rPr lang="en-US" altLang="ko-KR" sz="3200">
                <a:latin typeface="Times New Roman" panose="02020603050405020304" pitchFamily="18" charset="0"/>
              </a:rPr>
              <a:t>1-3 number systems</a:t>
            </a:r>
          </a:p>
        </p:txBody>
      </p:sp>
      <p:pic>
        <p:nvPicPr>
          <p:cNvPr id="121865" name="Picture 9" descr="iex01-03">
            <a:extLst>
              <a:ext uri="{FF2B5EF4-FFF2-40B4-BE49-F238E27FC236}">
                <a16:creationId xmlns:a16="http://schemas.microsoft.com/office/drawing/2014/main" id="{CFF658B7-3218-4C3C-B2C2-77806CCC7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7239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21866" name="Picture 10" descr="iex01-04">
            <a:extLst>
              <a:ext uri="{FF2B5EF4-FFF2-40B4-BE49-F238E27FC236}">
                <a16:creationId xmlns:a16="http://schemas.microsoft.com/office/drawing/2014/main" id="{CA6F384D-EA78-4089-AEE2-BB4D229C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038600"/>
            <a:ext cx="4800600" cy="1752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0F84B97-885E-4A86-B9D6-BF75D296CE14}"/>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46C2C202-F2DA-413D-9D91-CDAC2F3BC867}"/>
              </a:ext>
            </a:extLst>
          </p:cNvPr>
          <p:cNvSpPr>
            <a:spLocks noGrp="1"/>
          </p:cNvSpPr>
          <p:nvPr>
            <p:ph type="sldNum" sz="quarter" idx="12"/>
          </p:nvPr>
        </p:nvSpPr>
        <p:spPr/>
        <p:txBody>
          <a:bodyPr/>
          <a:lstStyle/>
          <a:p>
            <a:fld id="{4B816C62-3E23-4360-81FF-29B5E03B9E35}" type="slidenum">
              <a:rPr lang="ar-SA" altLang="ko-KR"/>
              <a:pPr/>
              <a:t>71</a:t>
            </a:fld>
            <a:endParaRPr lang="en-US" altLang="ko-KR"/>
          </a:p>
        </p:txBody>
      </p:sp>
      <p:sp>
        <p:nvSpPr>
          <p:cNvPr id="123906" name="Rectangle 2">
            <a:extLst>
              <a:ext uri="{FF2B5EF4-FFF2-40B4-BE49-F238E27FC236}">
                <a16:creationId xmlns:a16="http://schemas.microsoft.com/office/drawing/2014/main" id="{81997D10-F63E-4D05-9B1F-7CAD01EECFBE}"/>
              </a:ext>
            </a:extLst>
          </p:cNvPr>
          <p:cNvSpPr>
            <a:spLocks noGrp="1" noChangeArrowheads="1"/>
          </p:cNvSpPr>
          <p:nvPr>
            <p:ph type="title"/>
          </p:nvPr>
        </p:nvSpPr>
        <p:spPr>
          <a:xfrm>
            <a:off x="685800" y="838200"/>
            <a:ext cx="7772400" cy="685800"/>
          </a:xfrm>
        </p:spPr>
        <p:txBody>
          <a:bodyPr/>
          <a:lstStyle/>
          <a:p>
            <a:r>
              <a:rPr lang="en-US" altLang="ko-KR" sz="3200">
                <a:latin typeface="Times New Roman" panose="02020603050405020304" pitchFamily="18" charset="0"/>
              </a:rPr>
              <a:t>Conversion to Decimal</a:t>
            </a:r>
          </a:p>
        </p:txBody>
      </p:sp>
      <p:sp>
        <p:nvSpPr>
          <p:cNvPr id="123907" name="Rectangle 3">
            <a:extLst>
              <a:ext uri="{FF2B5EF4-FFF2-40B4-BE49-F238E27FC236}">
                <a16:creationId xmlns:a16="http://schemas.microsoft.com/office/drawing/2014/main" id="{130FB96D-2B1D-470C-A591-41892B043011}"/>
              </a:ext>
            </a:extLst>
          </p:cNvPr>
          <p:cNvSpPr>
            <a:spLocks noGrp="1" noChangeArrowheads="1"/>
          </p:cNvSpPr>
          <p:nvPr>
            <p:ph type="body" idx="1"/>
          </p:nvPr>
        </p:nvSpPr>
        <p:spPr>
          <a:xfrm>
            <a:off x="381000" y="1828800"/>
            <a:ext cx="8458200" cy="1066800"/>
          </a:xfrm>
        </p:spPr>
        <p:txBody>
          <a:bodyPr/>
          <a:lstStyle/>
          <a:p>
            <a:r>
              <a:rPr lang="en-US" altLang="ko-KR" sz="2800">
                <a:latin typeface="Times New Roman" panose="02020603050405020304" pitchFamily="18" charset="0"/>
              </a:rPr>
              <a:t>write down the weights of each position of the number</a:t>
            </a:r>
          </a:p>
          <a:p>
            <a:r>
              <a:rPr lang="en-US" altLang="ko-KR" sz="2800">
                <a:latin typeface="Times New Roman" panose="02020603050405020304" pitchFamily="18" charset="0"/>
              </a:rPr>
              <a:t>EX. 1-5, 6, 7</a:t>
            </a:r>
          </a:p>
        </p:txBody>
      </p:sp>
      <p:pic>
        <p:nvPicPr>
          <p:cNvPr id="123909" name="Picture 5" descr="iex01-05">
            <a:extLst>
              <a:ext uri="{FF2B5EF4-FFF2-40B4-BE49-F238E27FC236}">
                <a16:creationId xmlns:a16="http://schemas.microsoft.com/office/drawing/2014/main" id="{CB0C2CA9-3A29-4B2C-98C2-82C8DF58A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505200"/>
            <a:ext cx="5257800" cy="182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5744628-6FC2-484F-9DCA-9D6995595568}"/>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2DE7799E-66EB-41CD-965A-272121FEFFC0}"/>
              </a:ext>
            </a:extLst>
          </p:cNvPr>
          <p:cNvSpPr>
            <a:spLocks noGrp="1"/>
          </p:cNvSpPr>
          <p:nvPr>
            <p:ph type="sldNum" sz="quarter" idx="12"/>
          </p:nvPr>
        </p:nvSpPr>
        <p:spPr/>
        <p:txBody>
          <a:bodyPr/>
          <a:lstStyle/>
          <a:p>
            <a:fld id="{F12E2BE8-3A50-4C28-9A27-F92D4B44B85E}" type="slidenum">
              <a:rPr lang="ar-SA" altLang="ko-KR"/>
              <a:pPr/>
              <a:t>72</a:t>
            </a:fld>
            <a:endParaRPr lang="en-US" altLang="ko-KR"/>
          </a:p>
        </p:txBody>
      </p:sp>
      <p:sp>
        <p:nvSpPr>
          <p:cNvPr id="124930" name="Rectangle 2">
            <a:extLst>
              <a:ext uri="{FF2B5EF4-FFF2-40B4-BE49-F238E27FC236}">
                <a16:creationId xmlns:a16="http://schemas.microsoft.com/office/drawing/2014/main" id="{15262D99-D3A7-490A-A52B-C70E5EE99C1B}"/>
              </a:ext>
            </a:extLst>
          </p:cNvPr>
          <p:cNvSpPr>
            <a:spLocks noGrp="1" noChangeArrowheads="1"/>
          </p:cNvSpPr>
          <p:nvPr>
            <p:ph type="title"/>
          </p:nvPr>
        </p:nvSpPr>
        <p:spPr>
          <a:xfrm>
            <a:off x="685800" y="838200"/>
            <a:ext cx="7772400" cy="533400"/>
          </a:xfrm>
        </p:spPr>
        <p:txBody>
          <a:bodyPr/>
          <a:lstStyle/>
          <a:p>
            <a:r>
              <a:rPr lang="en-US" altLang="ko-KR" sz="3200">
                <a:latin typeface="Times New Roman" panose="02020603050405020304" pitchFamily="18" charset="0"/>
              </a:rPr>
              <a:t>Conversion to Decimal</a:t>
            </a:r>
          </a:p>
        </p:txBody>
      </p:sp>
      <p:pic>
        <p:nvPicPr>
          <p:cNvPr id="124936" name="Picture 8" descr="iex01-06">
            <a:extLst>
              <a:ext uri="{FF2B5EF4-FFF2-40B4-BE49-F238E27FC236}">
                <a16:creationId xmlns:a16="http://schemas.microsoft.com/office/drawing/2014/main" id="{DBE6054F-A5C5-48B7-A1FE-BD157AB7F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76200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24937" name="Picture 9" descr="iex01-07">
            <a:extLst>
              <a:ext uri="{FF2B5EF4-FFF2-40B4-BE49-F238E27FC236}">
                <a16:creationId xmlns:a16="http://schemas.microsoft.com/office/drawing/2014/main" id="{3576D114-0998-425D-A5DC-9DA7D82A0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114800"/>
            <a:ext cx="4953000" cy="152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582E711B-89D4-4909-B898-8E801CE78274}"/>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8C346753-E537-4017-AE1A-9AECB6E0335D}"/>
              </a:ext>
            </a:extLst>
          </p:cNvPr>
          <p:cNvSpPr>
            <a:spLocks noGrp="1"/>
          </p:cNvSpPr>
          <p:nvPr>
            <p:ph type="sldNum" sz="quarter" idx="12"/>
          </p:nvPr>
        </p:nvSpPr>
        <p:spPr/>
        <p:txBody>
          <a:bodyPr/>
          <a:lstStyle/>
          <a:p>
            <a:fld id="{B820252B-597E-42F2-A778-4F652AA9134F}" type="slidenum">
              <a:rPr lang="ar-SA" altLang="ko-KR"/>
              <a:pPr/>
              <a:t>73</a:t>
            </a:fld>
            <a:endParaRPr lang="en-US" altLang="ko-KR"/>
          </a:p>
        </p:txBody>
      </p:sp>
      <p:sp>
        <p:nvSpPr>
          <p:cNvPr id="125954" name="Rectangle 2">
            <a:extLst>
              <a:ext uri="{FF2B5EF4-FFF2-40B4-BE49-F238E27FC236}">
                <a16:creationId xmlns:a16="http://schemas.microsoft.com/office/drawing/2014/main" id="{1C887C4B-1EAB-40CD-AECC-D494532CFE99}"/>
              </a:ext>
            </a:extLst>
          </p:cNvPr>
          <p:cNvSpPr>
            <a:spLocks noGrp="1" noChangeArrowheads="1"/>
          </p:cNvSpPr>
          <p:nvPr>
            <p:ph type="title"/>
          </p:nvPr>
        </p:nvSpPr>
        <p:spPr>
          <a:xfrm>
            <a:off x="685800" y="838200"/>
            <a:ext cx="7772400" cy="685800"/>
          </a:xfrm>
        </p:spPr>
        <p:txBody>
          <a:bodyPr/>
          <a:lstStyle/>
          <a:p>
            <a:r>
              <a:rPr lang="en-US" altLang="ko-KR" sz="3200">
                <a:latin typeface="Times New Roman" panose="02020603050405020304" pitchFamily="18" charset="0"/>
              </a:rPr>
              <a:t>Conversion from Decimal number</a:t>
            </a:r>
          </a:p>
        </p:txBody>
      </p:sp>
      <p:sp>
        <p:nvSpPr>
          <p:cNvPr id="125955" name="Rectangle 3">
            <a:extLst>
              <a:ext uri="{FF2B5EF4-FFF2-40B4-BE49-F238E27FC236}">
                <a16:creationId xmlns:a16="http://schemas.microsoft.com/office/drawing/2014/main" id="{4218F6C4-5E3A-462F-8FAF-DBD6732C187D}"/>
              </a:ext>
            </a:extLst>
          </p:cNvPr>
          <p:cNvSpPr>
            <a:spLocks noGrp="1" noChangeArrowheads="1"/>
          </p:cNvSpPr>
          <p:nvPr>
            <p:ph type="body" idx="1"/>
          </p:nvPr>
        </p:nvSpPr>
        <p:spPr>
          <a:xfrm>
            <a:off x="609600" y="1828800"/>
            <a:ext cx="7924800" cy="3581400"/>
          </a:xfrm>
        </p:spPr>
        <p:txBody>
          <a:bodyPr/>
          <a:lstStyle/>
          <a:p>
            <a:r>
              <a:rPr lang="en-US" altLang="ko-KR" sz="2800">
                <a:latin typeface="Times New Roman" panose="02020603050405020304" pitchFamily="18" charset="0"/>
              </a:rPr>
              <a:t>separate into an integer part and a fraction part</a:t>
            </a:r>
          </a:p>
          <a:p>
            <a:r>
              <a:rPr lang="en-US" altLang="ko-KR" sz="2800">
                <a:latin typeface="Times New Roman" panose="02020603050405020304" pitchFamily="18" charset="0"/>
              </a:rPr>
              <a:t>conversion from a decimal integer</a:t>
            </a:r>
          </a:p>
          <a:p>
            <a:pPr lvl="1"/>
            <a:r>
              <a:rPr lang="en-US" altLang="ko-KR">
                <a:latin typeface="Times New Roman" panose="02020603050405020304" pitchFamily="18" charset="0"/>
              </a:rPr>
              <a:t>1. divide by the radix(number base)</a:t>
            </a:r>
          </a:p>
          <a:p>
            <a:pPr lvl="1"/>
            <a:r>
              <a:rPr lang="en-US" altLang="ko-KR">
                <a:latin typeface="Times New Roman" panose="02020603050405020304" pitchFamily="18" charset="0"/>
              </a:rPr>
              <a:t>2. save the remainder(1</a:t>
            </a:r>
            <a:r>
              <a:rPr lang="en-US" altLang="ko-KR" baseline="30000">
                <a:latin typeface="Times New Roman" panose="02020603050405020304" pitchFamily="18" charset="0"/>
              </a:rPr>
              <a:t>st</a:t>
            </a:r>
            <a:r>
              <a:rPr lang="en-US" altLang="ko-KR">
                <a:latin typeface="Times New Roman" panose="02020603050405020304" pitchFamily="18" charset="0"/>
              </a:rPr>
              <a:t> remainder is least significant digit)</a:t>
            </a:r>
          </a:p>
          <a:p>
            <a:pPr lvl="1"/>
            <a:r>
              <a:rPr lang="en-US" altLang="ko-KR">
                <a:latin typeface="Times New Roman" panose="02020603050405020304" pitchFamily="18" charset="0"/>
              </a:rPr>
              <a:t>3. repeat steps 1 and 2 until the quotient is zero</a:t>
            </a:r>
          </a:p>
          <a:p>
            <a:pPr lvl="1"/>
            <a:r>
              <a:rPr lang="en-US" altLang="ko-KR">
                <a:latin typeface="Times New Roman" panose="02020603050405020304" pitchFamily="18" charset="0"/>
              </a:rPr>
              <a:t>EX. 1-8, 1-9, 1-10</a:t>
            </a:r>
          </a:p>
        </p:txBody>
      </p:sp>
    </p:spTree>
  </p:cSld>
  <p:clrMapOvr>
    <a:masterClrMapping/>
  </p:clrMapOvr>
  <p:transition>
    <p:pull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F927271-9253-4344-8B31-11EFE2CA52A7}"/>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8BFD0ED4-200B-49DF-B604-08AB2707B81A}"/>
              </a:ext>
            </a:extLst>
          </p:cNvPr>
          <p:cNvSpPr>
            <a:spLocks noGrp="1"/>
          </p:cNvSpPr>
          <p:nvPr>
            <p:ph type="sldNum" sz="quarter" idx="12"/>
          </p:nvPr>
        </p:nvSpPr>
        <p:spPr/>
        <p:txBody>
          <a:bodyPr/>
          <a:lstStyle/>
          <a:p>
            <a:fld id="{DFDD32D6-E5B5-4552-B718-24E638E6BF66}" type="slidenum">
              <a:rPr lang="ar-SA" altLang="ko-KR"/>
              <a:pPr/>
              <a:t>74</a:t>
            </a:fld>
            <a:endParaRPr lang="en-US" altLang="ko-KR"/>
          </a:p>
        </p:txBody>
      </p:sp>
      <p:pic>
        <p:nvPicPr>
          <p:cNvPr id="93195" name="Picture 11" descr="iex01-08">
            <a:extLst>
              <a:ext uri="{FF2B5EF4-FFF2-40B4-BE49-F238E27FC236}">
                <a16:creationId xmlns:a16="http://schemas.microsoft.com/office/drawing/2014/main" id="{75BE272B-831E-4D58-8C4D-B0292F6B8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762000"/>
            <a:ext cx="62484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93196" name="Picture 12" descr="iex01-09">
            <a:extLst>
              <a:ext uri="{FF2B5EF4-FFF2-40B4-BE49-F238E27FC236}">
                <a16:creationId xmlns:a16="http://schemas.microsoft.com/office/drawing/2014/main" id="{4157E030-274F-4E02-B37F-331E4439C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743200"/>
            <a:ext cx="60198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93197" name="Picture 13" descr="iex01-10">
            <a:extLst>
              <a:ext uri="{FF2B5EF4-FFF2-40B4-BE49-F238E27FC236}">
                <a16:creationId xmlns:a16="http://schemas.microsoft.com/office/drawing/2014/main" id="{C36C8BCF-6B2F-4DA8-AE42-9F33F6453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495800"/>
            <a:ext cx="5943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4BFDB5B7-A394-4803-ABAE-DF42504BD1EF}"/>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1EB82BBB-1CD9-435E-A15B-DE078DEE1600}"/>
              </a:ext>
            </a:extLst>
          </p:cNvPr>
          <p:cNvSpPr>
            <a:spLocks noGrp="1"/>
          </p:cNvSpPr>
          <p:nvPr>
            <p:ph type="sldNum" sz="quarter" idx="12"/>
          </p:nvPr>
        </p:nvSpPr>
        <p:spPr/>
        <p:txBody>
          <a:bodyPr/>
          <a:lstStyle/>
          <a:p>
            <a:fld id="{8AFC6E3B-01E4-456E-99D5-5FE569071835}" type="slidenum">
              <a:rPr lang="ar-SA" altLang="ko-KR"/>
              <a:pPr/>
              <a:t>75</a:t>
            </a:fld>
            <a:endParaRPr lang="en-US" altLang="ko-KR"/>
          </a:p>
        </p:txBody>
      </p:sp>
      <p:sp>
        <p:nvSpPr>
          <p:cNvPr id="126978" name="Rectangle 2">
            <a:extLst>
              <a:ext uri="{FF2B5EF4-FFF2-40B4-BE49-F238E27FC236}">
                <a16:creationId xmlns:a16="http://schemas.microsoft.com/office/drawing/2014/main" id="{CA692AFC-88F8-47B8-9B41-02A67C05854F}"/>
              </a:ext>
            </a:extLst>
          </p:cNvPr>
          <p:cNvSpPr>
            <a:spLocks noGrp="1" noChangeArrowheads="1"/>
          </p:cNvSpPr>
          <p:nvPr>
            <p:ph type="title"/>
          </p:nvPr>
        </p:nvSpPr>
        <p:spPr>
          <a:xfrm>
            <a:off x="685800" y="838200"/>
            <a:ext cx="7772400" cy="685800"/>
          </a:xfrm>
        </p:spPr>
        <p:txBody>
          <a:bodyPr/>
          <a:lstStyle/>
          <a:p>
            <a:r>
              <a:rPr lang="en-US" altLang="ko-KR" sz="3200">
                <a:latin typeface="Times New Roman" panose="02020603050405020304" pitchFamily="18" charset="0"/>
              </a:rPr>
              <a:t>Conversion from Decimal number</a:t>
            </a:r>
          </a:p>
        </p:txBody>
      </p:sp>
      <p:sp>
        <p:nvSpPr>
          <p:cNvPr id="126979" name="Rectangle 3">
            <a:extLst>
              <a:ext uri="{FF2B5EF4-FFF2-40B4-BE49-F238E27FC236}">
                <a16:creationId xmlns:a16="http://schemas.microsoft.com/office/drawing/2014/main" id="{00525482-1D11-4D5B-A291-75AE9F155D97}"/>
              </a:ext>
            </a:extLst>
          </p:cNvPr>
          <p:cNvSpPr>
            <a:spLocks noGrp="1" noChangeArrowheads="1"/>
          </p:cNvSpPr>
          <p:nvPr>
            <p:ph type="body" idx="1"/>
          </p:nvPr>
        </p:nvSpPr>
        <p:spPr>
          <a:xfrm>
            <a:off x="609600" y="1828800"/>
            <a:ext cx="7924800" cy="4114800"/>
          </a:xfrm>
        </p:spPr>
        <p:txBody>
          <a:bodyPr/>
          <a:lstStyle/>
          <a:p>
            <a:pPr>
              <a:lnSpc>
                <a:spcPct val="90000"/>
              </a:lnSpc>
            </a:pPr>
            <a:r>
              <a:rPr lang="en-US" altLang="ko-KR">
                <a:latin typeface="Times New Roman" panose="02020603050405020304" pitchFamily="18" charset="0"/>
              </a:rPr>
              <a:t>conversion from a decimal fraction</a:t>
            </a:r>
          </a:p>
          <a:p>
            <a:pPr lvl="1">
              <a:lnSpc>
                <a:spcPct val="90000"/>
              </a:lnSpc>
            </a:pPr>
            <a:r>
              <a:rPr lang="en-US" altLang="ko-KR">
                <a:latin typeface="Times New Roman" panose="02020603050405020304" pitchFamily="18" charset="0"/>
              </a:rPr>
              <a:t>1. multiply by the radix(number base)</a:t>
            </a:r>
          </a:p>
          <a:p>
            <a:pPr lvl="1">
              <a:lnSpc>
                <a:spcPct val="90000"/>
              </a:lnSpc>
            </a:pPr>
            <a:r>
              <a:rPr lang="en-US" altLang="ko-KR">
                <a:latin typeface="Times New Roman" panose="02020603050405020304" pitchFamily="18" charset="0"/>
              </a:rPr>
              <a:t>2. save the whole no. position of the result(even if zero) as a digit. Note that the 1</a:t>
            </a:r>
            <a:r>
              <a:rPr lang="en-US" altLang="ko-KR" baseline="30000">
                <a:latin typeface="Times New Roman" panose="02020603050405020304" pitchFamily="18" charset="0"/>
              </a:rPr>
              <a:t>st</a:t>
            </a:r>
            <a:r>
              <a:rPr lang="en-US" altLang="ko-KR">
                <a:latin typeface="Times New Roman" panose="02020603050405020304" pitchFamily="18" charset="0"/>
              </a:rPr>
              <a:t> result is written immediately to the right of the radix point</a:t>
            </a:r>
          </a:p>
          <a:p>
            <a:pPr lvl="1">
              <a:lnSpc>
                <a:spcPct val="90000"/>
              </a:lnSpc>
            </a:pPr>
            <a:r>
              <a:rPr lang="en-US" altLang="ko-KR">
                <a:latin typeface="Times New Roman" panose="02020603050405020304" pitchFamily="18" charset="0"/>
              </a:rPr>
              <a:t>3. repeat steps 1 and 2  until the fraction part is zero</a:t>
            </a:r>
          </a:p>
          <a:p>
            <a:pPr lvl="1">
              <a:lnSpc>
                <a:spcPct val="90000"/>
              </a:lnSpc>
            </a:pPr>
            <a:r>
              <a:rPr lang="en-US" altLang="ko-KR">
                <a:latin typeface="Times New Roman" panose="02020603050405020304" pitchFamily="18" charset="0"/>
              </a:rPr>
              <a:t>EX. 1-11, 12, 13</a:t>
            </a:r>
            <a:endParaRPr lang="en-US" altLang="ko-KR" sz="3200">
              <a:latin typeface="Times New Roman" panose="02020603050405020304" pitchFamily="18" charset="0"/>
            </a:endParaRPr>
          </a:p>
        </p:txBody>
      </p:sp>
    </p:spTree>
  </p:cSld>
  <p:clrMapOvr>
    <a:masterClrMapping/>
  </p:clrMapOvr>
  <p:transition>
    <p:pull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5CC3A99-389D-487A-B909-8D1D3C83AB63}"/>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5D237C14-CC33-4335-8157-83D653CBA93B}"/>
              </a:ext>
            </a:extLst>
          </p:cNvPr>
          <p:cNvSpPr>
            <a:spLocks noGrp="1"/>
          </p:cNvSpPr>
          <p:nvPr>
            <p:ph type="sldNum" sz="quarter" idx="12"/>
          </p:nvPr>
        </p:nvSpPr>
        <p:spPr/>
        <p:txBody>
          <a:bodyPr/>
          <a:lstStyle/>
          <a:p>
            <a:fld id="{7A865C95-408B-4ACE-B907-73C9A98211E3}" type="slidenum">
              <a:rPr lang="ar-SA" altLang="ko-KR"/>
              <a:pPr/>
              <a:t>76</a:t>
            </a:fld>
            <a:endParaRPr lang="en-US" altLang="ko-KR"/>
          </a:p>
        </p:txBody>
      </p:sp>
      <p:pic>
        <p:nvPicPr>
          <p:cNvPr id="94218" name="Picture 10" descr="iex01-11">
            <a:extLst>
              <a:ext uri="{FF2B5EF4-FFF2-40B4-BE49-F238E27FC236}">
                <a16:creationId xmlns:a16="http://schemas.microsoft.com/office/drawing/2014/main" id="{B289BE24-2A07-4478-AF3C-3B9978B4C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64770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4219" name="Picture 11" descr="iex01-12">
            <a:extLst>
              <a:ext uri="{FF2B5EF4-FFF2-40B4-BE49-F238E27FC236}">
                <a16:creationId xmlns:a16="http://schemas.microsoft.com/office/drawing/2014/main" id="{08E957E7-BB33-4C97-AB49-E71A0EA87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200400"/>
            <a:ext cx="6400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94220" name="Picture 12" descr="iex01-13">
            <a:extLst>
              <a:ext uri="{FF2B5EF4-FFF2-40B4-BE49-F238E27FC236}">
                <a16:creationId xmlns:a16="http://schemas.microsoft.com/office/drawing/2014/main" id="{EDF082D2-CEC9-4276-8D9A-56347318A1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343400"/>
            <a:ext cx="7467600" cy="182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979AE74-B0A1-4191-9D67-BD16244E9F29}"/>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365C3ECF-ADB1-4A19-BE53-1523DA537385}"/>
              </a:ext>
            </a:extLst>
          </p:cNvPr>
          <p:cNvSpPr>
            <a:spLocks noGrp="1"/>
          </p:cNvSpPr>
          <p:nvPr>
            <p:ph type="sldNum" sz="quarter" idx="12"/>
          </p:nvPr>
        </p:nvSpPr>
        <p:spPr/>
        <p:txBody>
          <a:bodyPr/>
          <a:lstStyle/>
          <a:p>
            <a:fld id="{151D556C-EEFC-4D93-997F-D343AF7AFF23}" type="slidenum">
              <a:rPr lang="ar-SA" altLang="ko-KR"/>
              <a:pPr/>
              <a:t>77</a:t>
            </a:fld>
            <a:endParaRPr lang="en-US" altLang="ko-KR"/>
          </a:p>
        </p:txBody>
      </p:sp>
      <p:sp>
        <p:nvSpPr>
          <p:cNvPr id="95234" name="Rectangle 2">
            <a:extLst>
              <a:ext uri="{FF2B5EF4-FFF2-40B4-BE49-F238E27FC236}">
                <a16:creationId xmlns:a16="http://schemas.microsoft.com/office/drawing/2014/main" id="{345EB825-3BDF-4316-8704-19722601E8B0}"/>
              </a:ext>
            </a:extLst>
          </p:cNvPr>
          <p:cNvSpPr>
            <a:spLocks noGrp="1" noChangeArrowheads="1"/>
          </p:cNvSpPr>
          <p:nvPr>
            <p:ph type="title"/>
          </p:nvPr>
        </p:nvSpPr>
        <p:spPr>
          <a:xfrm>
            <a:off x="685800" y="457200"/>
            <a:ext cx="7772400" cy="603250"/>
          </a:xfrm>
        </p:spPr>
        <p:txBody>
          <a:bodyPr/>
          <a:lstStyle/>
          <a:p>
            <a:r>
              <a:rPr lang="en-US" altLang="ko-KR" sz="3200">
                <a:latin typeface="Times New Roman" panose="02020603050405020304" pitchFamily="18" charset="0"/>
              </a:rPr>
              <a:t>Binary-Coded Hexadecimal</a:t>
            </a:r>
          </a:p>
        </p:txBody>
      </p:sp>
      <p:sp>
        <p:nvSpPr>
          <p:cNvPr id="95235" name="Rectangle 3">
            <a:extLst>
              <a:ext uri="{FF2B5EF4-FFF2-40B4-BE49-F238E27FC236}">
                <a16:creationId xmlns:a16="http://schemas.microsoft.com/office/drawing/2014/main" id="{EA758488-4972-4AF1-AA7D-48D256042526}"/>
              </a:ext>
            </a:extLst>
          </p:cNvPr>
          <p:cNvSpPr>
            <a:spLocks noGrp="1" noChangeArrowheads="1"/>
          </p:cNvSpPr>
          <p:nvPr>
            <p:ph type="body" idx="1"/>
          </p:nvPr>
        </p:nvSpPr>
        <p:spPr>
          <a:xfrm>
            <a:off x="685800" y="1143000"/>
            <a:ext cx="7772400" cy="990600"/>
          </a:xfrm>
        </p:spPr>
        <p:txBody>
          <a:bodyPr/>
          <a:lstStyle/>
          <a:p>
            <a:pPr>
              <a:lnSpc>
                <a:spcPct val="90000"/>
              </a:lnSpc>
            </a:pPr>
            <a:r>
              <a:rPr lang="en-US" altLang="ko-KR" sz="2800">
                <a:latin typeface="Times New Roman" panose="02020603050405020304" pitchFamily="18" charset="0"/>
              </a:rPr>
              <a:t>EX. 1-14 :</a:t>
            </a:r>
            <a:r>
              <a:rPr lang="en-US" altLang="ko-KR" sz="2400">
                <a:latin typeface="Times New Roman" panose="02020603050405020304" pitchFamily="18" charset="0"/>
              </a:rPr>
              <a:t> 2AC = 0010 1010 1100</a:t>
            </a:r>
          </a:p>
          <a:p>
            <a:pPr>
              <a:lnSpc>
                <a:spcPct val="90000"/>
              </a:lnSpc>
            </a:pPr>
            <a:r>
              <a:rPr lang="en-US" altLang="ko-KR" sz="2800">
                <a:latin typeface="Times New Roman" panose="02020603050405020304" pitchFamily="18" charset="0"/>
              </a:rPr>
              <a:t>EX. 1-15 :</a:t>
            </a:r>
            <a:r>
              <a:rPr lang="en-US" altLang="ko-KR" sz="2400">
                <a:latin typeface="Times New Roman" panose="02020603050405020304" pitchFamily="18" charset="0"/>
              </a:rPr>
              <a:t> 1000 0011 1101 . 1110 = 83D.E</a:t>
            </a:r>
          </a:p>
        </p:txBody>
      </p:sp>
      <p:pic>
        <p:nvPicPr>
          <p:cNvPr id="95239" name="Picture 7" descr="itb01-06">
            <a:extLst>
              <a:ext uri="{FF2B5EF4-FFF2-40B4-BE49-F238E27FC236}">
                <a16:creationId xmlns:a16="http://schemas.microsoft.com/office/drawing/2014/main" id="{889BD4CC-9140-49E9-8EE9-C9A5FECC4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0"/>
            <a:ext cx="7239000" cy="3886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EC54C03-1D91-493B-B6F7-C8B3C9529234}"/>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0183181D-1275-452F-8602-165131D3878B}"/>
              </a:ext>
            </a:extLst>
          </p:cNvPr>
          <p:cNvSpPr>
            <a:spLocks noGrp="1"/>
          </p:cNvSpPr>
          <p:nvPr>
            <p:ph type="sldNum" sz="quarter" idx="12"/>
          </p:nvPr>
        </p:nvSpPr>
        <p:spPr/>
        <p:txBody>
          <a:bodyPr/>
          <a:lstStyle/>
          <a:p>
            <a:fld id="{C76971BA-2EF4-41F5-8065-33B0FAEDC6DB}" type="slidenum">
              <a:rPr lang="ar-SA" altLang="ko-KR"/>
              <a:pPr/>
              <a:t>78</a:t>
            </a:fld>
            <a:endParaRPr lang="en-US" altLang="ko-KR"/>
          </a:p>
        </p:txBody>
      </p:sp>
      <p:sp>
        <p:nvSpPr>
          <p:cNvPr id="98306" name="Rectangle 2">
            <a:extLst>
              <a:ext uri="{FF2B5EF4-FFF2-40B4-BE49-F238E27FC236}">
                <a16:creationId xmlns:a16="http://schemas.microsoft.com/office/drawing/2014/main" id="{1AF4D8ED-4C7F-4306-B5FE-573939548DA4}"/>
              </a:ext>
            </a:extLst>
          </p:cNvPr>
          <p:cNvSpPr>
            <a:spLocks noGrp="1" noChangeArrowheads="1"/>
          </p:cNvSpPr>
          <p:nvPr>
            <p:ph type="title"/>
          </p:nvPr>
        </p:nvSpPr>
        <p:spPr>
          <a:xfrm>
            <a:off x="685800" y="768350"/>
            <a:ext cx="7772400" cy="679450"/>
          </a:xfrm>
        </p:spPr>
        <p:txBody>
          <a:bodyPr/>
          <a:lstStyle/>
          <a:p>
            <a:r>
              <a:rPr lang="en-US" altLang="ko-KR" sz="3200">
                <a:latin typeface="Times New Roman" panose="02020603050405020304" pitchFamily="18" charset="0"/>
              </a:rPr>
              <a:t>Complements</a:t>
            </a:r>
          </a:p>
        </p:txBody>
      </p:sp>
      <p:sp>
        <p:nvSpPr>
          <p:cNvPr id="98307" name="Rectangle 3">
            <a:extLst>
              <a:ext uri="{FF2B5EF4-FFF2-40B4-BE49-F238E27FC236}">
                <a16:creationId xmlns:a16="http://schemas.microsoft.com/office/drawing/2014/main" id="{6AEFFD66-E8DF-46BB-9164-0488E2C5CF5B}"/>
              </a:ext>
            </a:extLst>
          </p:cNvPr>
          <p:cNvSpPr>
            <a:spLocks noGrp="1" noChangeArrowheads="1"/>
          </p:cNvSpPr>
          <p:nvPr>
            <p:ph type="body" idx="1"/>
          </p:nvPr>
        </p:nvSpPr>
        <p:spPr>
          <a:xfrm>
            <a:off x="685800" y="1600200"/>
            <a:ext cx="7772400" cy="4419600"/>
          </a:xfrm>
        </p:spPr>
        <p:txBody>
          <a:bodyPr/>
          <a:lstStyle/>
          <a:p>
            <a:pPr>
              <a:lnSpc>
                <a:spcPct val="90000"/>
              </a:lnSpc>
            </a:pPr>
            <a:r>
              <a:rPr lang="en-US" altLang="ko-KR" sz="2800">
                <a:latin typeface="Times New Roman" panose="02020603050405020304" pitchFamily="18" charset="0"/>
              </a:rPr>
              <a:t>Radix(r’s) complement</a:t>
            </a:r>
          </a:p>
          <a:p>
            <a:pPr>
              <a:lnSpc>
                <a:spcPct val="90000"/>
              </a:lnSpc>
            </a:pPr>
            <a:r>
              <a:rPr lang="en-US" altLang="ko-KR" sz="2800">
                <a:latin typeface="Times New Roman" panose="02020603050405020304" pitchFamily="18" charset="0"/>
              </a:rPr>
              <a:t>Radix-1((r-1)’s, diminished radix) complement</a:t>
            </a:r>
          </a:p>
          <a:p>
            <a:pPr>
              <a:lnSpc>
                <a:spcPct val="90000"/>
              </a:lnSpc>
            </a:pPr>
            <a:r>
              <a:rPr lang="en-US" altLang="ko-KR" sz="2800">
                <a:latin typeface="Times New Roman" panose="02020603050405020304" pitchFamily="18" charset="0"/>
              </a:rPr>
              <a:t>Base-r number system No. N(n digit)</a:t>
            </a:r>
          </a:p>
          <a:p>
            <a:pPr lvl="1">
              <a:lnSpc>
                <a:spcPct val="90000"/>
              </a:lnSpc>
            </a:pPr>
            <a:r>
              <a:rPr lang="en-US" altLang="ko-KR">
                <a:latin typeface="Times New Roman" panose="02020603050405020304" pitchFamily="18" charset="0"/>
              </a:rPr>
              <a:t>r’s : r</a:t>
            </a:r>
            <a:r>
              <a:rPr lang="en-US" altLang="ko-KR" baseline="30000">
                <a:latin typeface="Times New Roman" panose="02020603050405020304" pitchFamily="18" charset="0"/>
              </a:rPr>
              <a:t>n</a:t>
            </a:r>
            <a:r>
              <a:rPr lang="en-US" altLang="ko-KR">
                <a:latin typeface="Times New Roman" panose="02020603050405020304" pitchFamily="18" charset="0"/>
              </a:rPr>
              <a:t> – N</a:t>
            </a:r>
          </a:p>
          <a:p>
            <a:pPr lvl="1">
              <a:lnSpc>
                <a:spcPct val="90000"/>
              </a:lnSpc>
            </a:pPr>
            <a:r>
              <a:rPr lang="en-US" altLang="ko-KR">
                <a:latin typeface="Times New Roman" panose="02020603050405020304" pitchFamily="18" charset="0"/>
              </a:rPr>
              <a:t>(r-1)’s : (r</a:t>
            </a:r>
            <a:r>
              <a:rPr lang="en-US" altLang="ko-KR" baseline="30000">
                <a:latin typeface="Times New Roman" panose="02020603050405020304" pitchFamily="18" charset="0"/>
              </a:rPr>
              <a:t>n</a:t>
            </a:r>
            <a:r>
              <a:rPr lang="en-US" altLang="ko-KR">
                <a:latin typeface="Times New Roman" panose="02020603050405020304" pitchFamily="18" charset="0"/>
              </a:rPr>
              <a:t> – 1) – N</a:t>
            </a:r>
          </a:p>
          <a:p>
            <a:pPr>
              <a:lnSpc>
                <a:spcPct val="90000"/>
              </a:lnSpc>
            </a:pPr>
            <a:r>
              <a:rPr lang="en-US" altLang="ko-KR" sz="2800">
                <a:latin typeface="Times New Roman" panose="02020603050405020304" pitchFamily="18" charset="0"/>
              </a:rPr>
              <a:t>Main problem of Radix-1:negative or positive zero</a:t>
            </a:r>
          </a:p>
          <a:p>
            <a:pPr>
              <a:lnSpc>
                <a:spcPct val="90000"/>
              </a:lnSpc>
            </a:pPr>
            <a:r>
              <a:rPr lang="en-US" altLang="ko-KR" sz="2800">
                <a:latin typeface="Times New Roman" panose="02020603050405020304" pitchFamily="18" charset="0"/>
              </a:rPr>
              <a:t>(r-1)’s:</a:t>
            </a:r>
          </a:p>
          <a:p>
            <a:pPr lvl="1">
              <a:lnSpc>
                <a:spcPct val="90000"/>
              </a:lnSpc>
            </a:pPr>
            <a:r>
              <a:rPr lang="en-US" altLang="ko-KR">
                <a:latin typeface="Times New Roman" panose="02020603050405020304" pitchFamily="18" charset="0"/>
              </a:rPr>
              <a:t>Each digit is subtracted form (r-1)</a:t>
            </a:r>
          </a:p>
          <a:p>
            <a:pPr>
              <a:lnSpc>
                <a:spcPct val="90000"/>
              </a:lnSpc>
            </a:pPr>
            <a:r>
              <a:rPr lang="en-US" altLang="ko-KR" sz="2800">
                <a:latin typeface="Times New Roman" panose="02020603050405020304" pitchFamily="18" charset="0"/>
              </a:rPr>
              <a:t>EX. 1-16, 17</a:t>
            </a:r>
          </a:p>
        </p:txBody>
      </p:sp>
    </p:spTree>
  </p:cSld>
  <p:clrMapOvr>
    <a:masterClrMapping/>
  </p:clrMapOvr>
  <p:transition>
    <p:pull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29293205-0A4D-44D1-B81F-BCA6EB5C647C}"/>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84E41EB9-7EA0-48A3-AED4-D33B1FD9AE35}"/>
              </a:ext>
            </a:extLst>
          </p:cNvPr>
          <p:cNvSpPr>
            <a:spLocks noGrp="1"/>
          </p:cNvSpPr>
          <p:nvPr>
            <p:ph type="sldNum" sz="quarter" idx="12"/>
          </p:nvPr>
        </p:nvSpPr>
        <p:spPr/>
        <p:txBody>
          <a:bodyPr/>
          <a:lstStyle/>
          <a:p>
            <a:fld id="{29D2730C-1957-4853-9E63-9D0B65FEE6C1}" type="slidenum">
              <a:rPr lang="ar-SA" altLang="ko-KR"/>
              <a:pPr/>
              <a:t>79</a:t>
            </a:fld>
            <a:endParaRPr lang="en-US" altLang="ko-KR"/>
          </a:p>
        </p:txBody>
      </p:sp>
      <p:sp>
        <p:nvSpPr>
          <p:cNvPr id="128002" name="Rectangle 2">
            <a:extLst>
              <a:ext uri="{FF2B5EF4-FFF2-40B4-BE49-F238E27FC236}">
                <a16:creationId xmlns:a16="http://schemas.microsoft.com/office/drawing/2014/main" id="{4958D8E6-244E-4A1B-8D4E-B2107147DF2B}"/>
              </a:ext>
            </a:extLst>
          </p:cNvPr>
          <p:cNvSpPr>
            <a:spLocks noGrp="1" noChangeArrowheads="1"/>
          </p:cNvSpPr>
          <p:nvPr>
            <p:ph type="title"/>
          </p:nvPr>
        </p:nvSpPr>
        <p:spPr>
          <a:xfrm>
            <a:off x="685800" y="768350"/>
            <a:ext cx="7772400" cy="603250"/>
          </a:xfrm>
        </p:spPr>
        <p:txBody>
          <a:bodyPr/>
          <a:lstStyle/>
          <a:p>
            <a:r>
              <a:rPr lang="en-US" altLang="ko-KR" sz="3200">
                <a:latin typeface="Times New Roman" panose="02020603050405020304" pitchFamily="18" charset="0"/>
              </a:rPr>
              <a:t>Complements</a:t>
            </a:r>
          </a:p>
        </p:txBody>
      </p:sp>
      <p:pic>
        <p:nvPicPr>
          <p:cNvPr id="128006" name="Picture 6" descr="iex01-16">
            <a:extLst>
              <a:ext uri="{FF2B5EF4-FFF2-40B4-BE49-F238E27FC236}">
                <a16:creationId xmlns:a16="http://schemas.microsoft.com/office/drawing/2014/main" id="{141F2505-7C6D-484B-B403-CEDC08A2A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828800"/>
            <a:ext cx="3200400"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FBC9058-8012-4D62-A3C0-B37684EDEF7F}"/>
              </a:ext>
            </a:extLst>
          </p:cNvPr>
          <p:cNvSpPr>
            <a:spLocks noGrp="1"/>
          </p:cNvSpPr>
          <p:nvPr>
            <p:ph type="ftr" sz="quarter" idx="11"/>
          </p:nvPr>
        </p:nvSpPr>
        <p:spPr>
          <a:xfrm>
            <a:off x="685800" y="6367463"/>
            <a:ext cx="7772400" cy="457200"/>
          </a:xfrm>
        </p:spPr>
        <p:txBody>
          <a:bodyPr/>
          <a:lstStyle/>
          <a:p>
            <a:r>
              <a:rPr lang="en-US" altLang="ko-KR" dirty="0"/>
              <a:t>Chapter 1  Introduction to the Microprocessor and Computer</a:t>
            </a:r>
          </a:p>
        </p:txBody>
      </p:sp>
      <p:sp>
        <p:nvSpPr>
          <p:cNvPr id="5" name="Slide Number Placeholder 5">
            <a:extLst>
              <a:ext uri="{FF2B5EF4-FFF2-40B4-BE49-F238E27FC236}">
                <a16:creationId xmlns:a16="http://schemas.microsoft.com/office/drawing/2014/main" id="{4ED82519-86C3-4D2F-93F8-19BFF9A47D02}"/>
              </a:ext>
            </a:extLst>
          </p:cNvPr>
          <p:cNvSpPr>
            <a:spLocks noGrp="1"/>
          </p:cNvSpPr>
          <p:nvPr>
            <p:ph type="sldNum" sz="quarter" idx="12"/>
          </p:nvPr>
        </p:nvSpPr>
        <p:spPr/>
        <p:txBody>
          <a:bodyPr/>
          <a:lstStyle/>
          <a:p>
            <a:fld id="{C1513249-B630-4B86-95CF-61F083C2B844}" type="slidenum">
              <a:rPr lang="ar-SA" altLang="ko-KR"/>
              <a:pPr/>
              <a:t>8</a:t>
            </a:fld>
            <a:endParaRPr lang="en-US" altLang="ko-KR" dirty="0"/>
          </a:p>
        </p:txBody>
      </p:sp>
      <p:sp>
        <p:nvSpPr>
          <p:cNvPr id="115714" name="Rectangle 2">
            <a:extLst>
              <a:ext uri="{FF2B5EF4-FFF2-40B4-BE49-F238E27FC236}">
                <a16:creationId xmlns:a16="http://schemas.microsoft.com/office/drawing/2014/main" id="{74CB9CD9-FD54-4BA7-BA6F-5854A1049BD6}"/>
              </a:ext>
            </a:extLst>
          </p:cNvPr>
          <p:cNvSpPr>
            <a:spLocks noGrp="1" noChangeArrowheads="1"/>
          </p:cNvSpPr>
          <p:nvPr>
            <p:ph type="title"/>
          </p:nvPr>
        </p:nvSpPr>
        <p:spPr>
          <a:xfrm>
            <a:off x="685800" y="609600"/>
            <a:ext cx="7772400" cy="298450"/>
          </a:xfrm>
        </p:spPr>
        <p:txBody>
          <a:bodyPr/>
          <a:lstStyle/>
          <a:p>
            <a:endParaRPr lang="en-US" altLang="en-US" sz="3600" dirty="0">
              <a:latin typeface="Times New Roman" panose="02020603050405020304" pitchFamily="18" charset="0"/>
            </a:endParaRPr>
          </a:p>
        </p:txBody>
      </p:sp>
      <p:sp>
        <p:nvSpPr>
          <p:cNvPr id="115715" name="Rectangle 3">
            <a:extLst>
              <a:ext uri="{FF2B5EF4-FFF2-40B4-BE49-F238E27FC236}">
                <a16:creationId xmlns:a16="http://schemas.microsoft.com/office/drawing/2014/main" id="{F3D035FC-FAF2-4A22-8609-A2B27587F85F}"/>
              </a:ext>
            </a:extLst>
          </p:cNvPr>
          <p:cNvSpPr>
            <a:spLocks noGrp="1" noChangeArrowheads="1"/>
          </p:cNvSpPr>
          <p:nvPr>
            <p:ph type="body" idx="1"/>
          </p:nvPr>
        </p:nvSpPr>
        <p:spPr>
          <a:xfrm>
            <a:off x="304800" y="609600"/>
            <a:ext cx="8610600" cy="5715000"/>
          </a:xfrm>
        </p:spPr>
        <p:txBody>
          <a:bodyPr/>
          <a:lstStyle/>
          <a:p>
            <a:r>
              <a:rPr lang="en-US" altLang="ko-KR" sz="2400" dirty="0">
                <a:latin typeface="Times New Roman" panose="02020603050405020304" pitchFamily="18" charset="0"/>
              </a:rPr>
              <a:t>Integrated Circuit : </a:t>
            </a:r>
            <a:r>
              <a:rPr lang="en-US" altLang="ko-KR" sz="2200" dirty="0">
                <a:latin typeface="Times New Roman" panose="02020603050405020304" pitchFamily="18" charset="0"/>
              </a:rPr>
              <a:t>1958 by Jack Kilby of Texas Instruments and Dr. Robert Noyce of Fairchild Semiconductor</a:t>
            </a:r>
          </a:p>
          <a:p>
            <a:r>
              <a:rPr lang="en-US" altLang="ko-KR" sz="2400" dirty="0">
                <a:latin typeface="Times New Roman" panose="02020603050405020304" pitchFamily="18" charset="0"/>
              </a:rPr>
              <a:t>digital IC(RTL, register-to-transistor logic) </a:t>
            </a:r>
            <a:r>
              <a:rPr lang="en-US" altLang="ko-KR" sz="2200" dirty="0">
                <a:latin typeface="Times New Roman" panose="02020603050405020304" pitchFamily="18" charset="0"/>
              </a:rPr>
              <a:t>: in the 1960s</a:t>
            </a:r>
          </a:p>
          <a:p>
            <a:r>
              <a:rPr lang="en-US" altLang="ko-KR" sz="2400" dirty="0">
                <a:latin typeface="Times New Roman" panose="02020603050405020304" pitchFamily="18" charset="0"/>
              </a:rPr>
              <a:t>3</a:t>
            </a:r>
            <a:r>
              <a:rPr lang="en-US" altLang="ko-KR" sz="2400" baseline="30000" dirty="0">
                <a:latin typeface="Times New Roman" panose="02020603050405020304" pitchFamily="18" charset="0"/>
              </a:rPr>
              <a:t>rd</a:t>
            </a:r>
            <a:r>
              <a:rPr lang="en-US" altLang="ko-KR" sz="2400" dirty="0">
                <a:latin typeface="Times New Roman" panose="02020603050405020304" pitchFamily="18" charset="0"/>
              </a:rPr>
              <a:t>-Generation Computer : IC</a:t>
            </a:r>
          </a:p>
          <a:p>
            <a:pPr lvl="1"/>
            <a:r>
              <a:rPr lang="en-US" altLang="ko-KR" sz="2200" dirty="0">
                <a:latin typeface="Times New Roman" panose="02020603050405020304" pitchFamily="18" charset="0"/>
              </a:rPr>
              <a:t>IBM : 32-bit 360 series(1964)</a:t>
            </a:r>
          </a:p>
          <a:p>
            <a:r>
              <a:rPr lang="en-US" altLang="ko-KR" sz="2400" dirty="0">
                <a:latin typeface="Times New Roman" panose="02020603050405020304" pitchFamily="18" charset="0"/>
              </a:rPr>
              <a:t>minicomputer : low-cost, scaled-down mainframe</a:t>
            </a:r>
          </a:p>
          <a:p>
            <a:pPr lvl="1"/>
            <a:r>
              <a:rPr lang="en-US" altLang="ko-KR" sz="2200" dirty="0">
                <a:latin typeface="Times New Roman" panose="02020603050405020304" pitchFamily="18" charset="0"/>
              </a:rPr>
              <a:t>DEC : PDP-8(Programmed Data Processor)</a:t>
            </a:r>
          </a:p>
          <a:p>
            <a:r>
              <a:rPr lang="en-US" altLang="ko-KR" sz="2400" dirty="0">
                <a:latin typeface="Times New Roman" panose="02020603050405020304" pitchFamily="18" charset="0"/>
              </a:rPr>
              <a:t>INTEL(Integrated Electronics) : 1968</a:t>
            </a:r>
          </a:p>
          <a:p>
            <a:pPr lvl="1"/>
            <a:r>
              <a:rPr lang="en-US" altLang="ko-KR" sz="2200" dirty="0">
                <a:latin typeface="Times New Roman" panose="02020603050405020304" pitchFamily="18" charset="0"/>
              </a:rPr>
              <a:t>Robert Noyce and </a:t>
            </a:r>
            <a:r>
              <a:rPr lang="en-US" altLang="ko-KR" sz="2200" dirty="0" err="1">
                <a:latin typeface="Times New Roman" panose="02020603050405020304" pitchFamily="18" charset="0"/>
              </a:rPr>
              <a:t>Gorden</a:t>
            </a:r>
            <a:r>
              <a:rPr lang="en-US" altLang="ko-KR" sz="2200">
                <a:latin typeface="Times New Roman" panose="02020603050405020304" pitchFamily="18" charset="0"/>
              </a:rPr>
              <a:t> Moore</a:t>
            </a:r>
          </a:p>
          <a:p>
            <a:pPr lvl="1"/>
            <a:r>
              <a:rPr lang="en-US" altLang="ko-KR" sz="2200">
                <a:latin typeface="Times New Roman" panose="02020603050405020304" pitchFamily="18" charset="0"/>
              </a:rPr>
              <a:t>4000 family : 1971.11.15</a:t>
            </a:r>
          </a:p>
          <a:p>
            <a:pPr lvl="2"/>
            <a:r>
              <a:rPr lang="en-US" altLang="ko-KR" sz="2000">
                <a:latin typeface="Times New Roman" panose="02020603050405020304" pitchFamily="18" charset="0"/>
              </a:rPr>
              <a:t>4001 : 2K ROM with 4-bit I/O port</a:t>
            </a:r>
          </a:p>
          <a:p>
            <a:pPr lvl="2"/>
            <a:r>
              <a:rPr lang="en-US" altLang="ko-KR" sz="2000">
                <a:latin typeface="Times New Roman" panose="02020603050405020304" pitchFamily="18" charset="0"/>
              </a:rPr>
              <a:t>4002 : 320-bit RAM with 4-bit output port</a:t>
            </a:r>
          </a:p>
          <a:p>
            <a:pPr lvl="2"/>
            <a:r>
              <a:rPr lang="en-US" altLang="ko-KR" sz="2000">
                <a:latin typeface="Times New Roman" panose="02020603050405020304" pitchFamily="18" charset="0"/>
              </a:rPr>
              <a:t>4003 : 10-bit serial-in parallel-out shift register</a:t>
            </a:r>
          </a:p>
          <a:p>
            <a:pPr lvl="2"/>
            <a:r>
              <a:rPr lang="en-US" altLang="ko-KR" sz="2000">
                <a:latin typeface="Times New Roman" panose="02020603050405020304" pitchFamily="18" charset="0"/>
              </a:rPr>
              <a:t>4004 : 4-bit processor</a:t>
            </a:r>
          </a:p>
        </p:txBody>
      </p:sp>
    </p:spTree>
  </p:cSld>
  <p:clrMapOvr>
    <a:masterClrMapping/>
  </p:clrMapOvr>
  <p:transition>
    <p:pull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2D6AB08-1AAA-4BD7-8100-53019BD095C5}"/>
              </a:ext>
            </a:extLst>
          </p:cNvPr>
          <p:cNvSpPr>
            <a:spLocks noGrp="1"/>
          </p:cNvSpPr>
          <p:nvPr>
            <p:ph type="ftr" sz="quarter" idx="11"/>
          </p:nvPr>
        </p:nvSpPr>
        <p:spPr/>
        <p:txBody>
          <a:bodyPr/>
          <a:lstStyle/>
          <a:p>
            <a:r>
              <a:rPr lang="en-US" altLang="ko-KR"/>
              <a:t>Chapter 1  Introduction to the Microprocessor and Computer</a:t>
            </a:r>
          </a:p>
        </p:txBody>
      </p:sp>
      <p:sp>
        <p:nvSpPr>
          <p:cNvPr id="7" name="Slide Number Placeholder 5">
            <a:extLst>
              <a:ext uri="{FF2B5EF4-FFF2-40B4-BE49-F238E27FC236}">
                <a16:creationId xmlns:a16="http://schemas.microsoft.com/office/drawing/2014/main" id="{5E7398CB-DE71-4AB1-B761-0AD3C2604F59}"/>
              </a:ext>
            </a:extLst>
          </p:cNvPr>
          <p:cNvSpPr>
            <a:spLocks noGrp="1"/>
          </p:cNvSpPr>
          <p:nvPr>
            <p:ph type="sldNum" sz="quarter" idx="12"/>
          </p:nvPr>
        </p:nvSpPr>
        <p:spPr/>
        <p:txBody>
          <a:bodyPr/>
          <a:lstStyle/>
          <a:p>
            <a:fld id="{4A70D9C0-FEA5-4263-AFF6-D6AAB2AA1F52}" type="slidenum">
              <a:rPr lang="ar-SA" altLang="ko-KR"/>
              <a:pPr/>
              <a:t>80</a:t>
            </a:fld>
            <a:endParaRPr lang="en-US" altLang="ko-KR"/>
          </a:p>
        </p:txBody>
      </p:sp>
      <p:sp>
        <p:nvSpPr>
          <p:cNvPr id="101378" name="Rectangle 2">
            <a:extLst>
              <a:ext uri="{FF2B5EF4-FFF2-40B4-BE49-F238E27FC236}">
                <a16:creationId xmlns:a16="http://schemas.microsoft.com/office/drawing/2014/main" id="{301D07A1-6064-4D4E-BBBF-A0C414E704EF}"/>
              </a:ext>
            </a:extLst>
          </p:cNvPr>
          <p:cNvSpPr>
            <a:spLocks noGrp="1" noChangeArrowheads="1"/>
          </p:cNvSpPr>
          <p:nvPr>
            <p:ph type="title"/>
          </p:nvPr>
        </p:nvSpPr>
        <p:spPr>
          <a:xfrm>
            <a:off x="685800" y="533400"/>
            <a:ext cx="7772400" cy="685800"/>
          </a:xfrm>
        </p:spPr>
        <p:txBody>
          <a:bodyPr/>
          <a:lstStyle/>
          <a:p>
            <a:r>
              <a:rPr lang="en-US" altLang="ko-KR" sz="3200">
                <a:latin typeface="Times New Roman" panose="02020603050405020304" pitchFamily="18" charset="0"/>
              </a:rPr>
              <a:t>Complements</a:t>
            </a:r>
          </a:p>
        </p:txBody>
      </p:sp>
      <p:sp>
        <p:nvSpPr>
          <p:cNvPr id="101379" name="Rectangle 3">
            <a:extLst>
              <a:ext uri="{FF2B5EF4-FFF2-40B4-BE49-F238E27FC236}">
                <a16:creationId xmlns:a16="http://schemas.microsoft.com/office/drawing/2014/main" id="{9B6043A8-EA11-4492-A148-3D5BD8D0097C}"/>
              </a:ext>
            </a:extLst>
          </p:cNvPr>
          <p:cNvSpPr>
            <a:spLocks noGrp="1" noChangeArrowheads="1"/>
          </p:cNvSpPr>
          <p:nvPr>
            <p:ph type="body" idx="1"/>
          </p:nvPr>
        </p:nvSpPr>
        <p:spPr>
          <a:xfrm>
            <a:off x="685800" y="1295400"/>
            <a:ext cx="7772400" cy="1143000"/>
          </a:xfrm>
        </p:spPr>
        <p:txBody>
          <a:bodyPr/>
          <a:lstStyle/>
          <a:p>
            <a:r>
              <a:rPr lang="en-US" altLang="ko-KR" sz="2800">
                <a:latin typeface="Times New Roman" panose="02020603050405020304" pitchFamily="18" charset="0"/>
              </a:rPr>
              <a:t>r’s :</a:t>
            </a:r>
            <a:r>
              <a:rPr lang="en-US" altLang="ko-KR" sz="2400">
                <a:latin typeface="Times New Roman" panose="02020603050405020304" pitchFamily="18" charset="0"/>
              </a:rPr>
              <a:t> EX. 1-19, 20</a:t>
            </a:r>
          </a:p>
          <a:p>
            <a:pPr lvl="1"/>
            <a:r>
              <a:rPr lang="en-US" altLang="ko-KR" sz="2400">
                <a:latin typeface="Times New Roman" panose="02020603050405020304" pitchFamily="18" charset="0"/>
              </a:rPr>
              <a:t>find (r-1) complement, and then add a one to the result  </a:t>
            </a:r>
          </a:p>
        </p:txBody>
      </p:sp>
      <p:pic>
        <p:nvPicPr>
          <p:cNvPr id="101385" name="Picture 9" descr="iex01-18">
            <a:extLst>
              <a:ext uri="{FF2B5EF4-FFF2-40B4-BE49-F238E27FC236}">
                <a16:creationId xmlns:a16="http://schemas.microsoft.com/office/drawing/2014/main" id="{10F33661-6619-4275-9766-A22CC56EA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14600"/>
            <a:ext cx="53340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1386" name="Picture 10" descr="iex01-19">
            <a:extLst>
              <a:ext uri="{FF2B5EF4-FFF2-40B4-BE49-F238E27FC236}">
                <a16:creationId xmlns:a16="http://schemas.microsoft.com/office/drawing/2014/main" id="{7EF90BA7-6DF9-4E8B-8014-B60932969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495800"/>
            <a:ext cx="4800600" cy="167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8B6057D-53F8-432C-853B-BF3EE97C7119}"/>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E3F8A599-C2AE-49B7-A2FD-2C83592CCEB0}"/>
              </a:ext>
            </a:extLst>
          </p:cNvPr>
          <p:cNvSpPr>
            <a:spLocks noGrp="1"/>
          </p:cNvSpPr>
          <p:nvPr>
            <p:ph type="sldNum" sz="quarter" idx="12"/>
          </p:nvPr>
        </p:nvSpPr>
        <p:spPr/>
        <p:txBody>
          <a:bodyPr/>
          <a:lstStyle/>
          <a:p>
            <a:fld id="{0A549740-954B-4D07-BF19-ED8E4B813B5C}" type="slidenum">
              <a:rPr lang="ar-SA" altLang="ko-KR"/>
              <a:pPr/>
              <a:t>81</a:t>
            </a:fld>
            <a:endParaRPr lang="en-US" altLang="ko-KR"/>
          </a:p>
        </p:txBody>
      </p:sp>
      <p:sp>
        <p:nvSpPr>
          <p:cNvPr id="99330" name="Rectangle 2">
            <a:extLst>
              <a:ext uri="{FF2B5EF4-FFF2-40B4-BE49-F238E27FC236}">
                <a16:creationId xmlns:a16="http://schemas.microsoft.com/office/drawing/2014/main" id="{B44B55DB-5F19-45F0-9C42-904AD044D1CD}"/>
              </a:ext>
            </a:extLst>
          </p:cNvPr>
          <p:cNvSpPr>
            <a:spLocks noGrp="1" noChangeArrowheads="1"/>
          </p:cNvSpPr>
          <p:nvPr>
            <p:ph type="title"/>
          </p:nvPr>
        </p:nvSpPr>
        <p:spPr>
          <a:xfrm>
            <a:off x="685800" y="457200"/>
            <a:ext cx="7772400" cy="685800"/>
          </a:xfrm>
        </p:spPr>
        <p:txBody>
          <a:bodyPr/>
          <a:lstStyle/>
          <a:p>
            <a:r>
              <a:rPr lang="en-US" altLang="ko-KR" sz="3200">
                <a:latin typeface="Times New Roman" panose="02020603050405020304" pitchFamily="18" charset="0"/>
              </a:rPr>
              <a:t>1-4  Computer Data Formats</a:t>
            </a:r>
          </a:p>
        </p:txBody>
      </p:sp>
      <p:sp>
        <p:nvSpPr>
          <p:cNvPr id="99331" name="Rectangle 3">
            <a:extLst>
              <a:ext uri="{FF2B5EF4-FFF2-40B4-BE49-F238E27FC236}">
                <a16:creationId xmlns:a16="http://schemas.microsoft.com/office/drawing/2014/main" id="{4720D44A-9710-445B-B73E-F40C19B60ACC}"/>
              </a:ext>
            </a:extLst>
          </p:cNvPr>
          <p:cNvSpPr>
            <a:spLocks noGrp="1" noChangeArrowheads="1"/>
          </p:cNvSpPr>
          <p:nvPr>
            <p:ph type="body" idx="1"/>
          </p:nvPr>
        </p:nvSpPr>
        <p:spPr>
          <a:xfrm>
            <a:off x="685800" y="1295400"/>
            <a:ext cx="7772400" cy="1295400"/>
          </a:xfrm>
        </p:spPr>
        <p:txBody>
          <a:bodyPr/>
          <a:lstStyle/>
          <a:p>
            <a:r>
              <a:rPr lang="en-US" altLang="ko-KR" sz="2400">
                <a:latin typeface="Times New Roman" panose="02020603050405020304" pitchFamily="18" charset="0"/>
              </a:rPr>
              <a:t>ASCII, BCD, signed and unsigned integer, real</a:t>
            </a:r>
          </a:p>
          <a:p>
            <a:r>
              <a:rPr lang="en-US" altLang="ko-KR" sz="2400">
                <a:latin typeface="Times New Roman" panose="02020603050405020304" pitchFamily="18" charset="0"/>
              </a:rPr>
              <a:t>ASCII(</a:t>
            </a:r>
            <a:r>
              <a:rPr lang="en-US" altLang="ko-KR" sz="2000">
                <a:latin typeface="Times New Roman" panose="02020603050405020304" pitchFamily="18" charset="0"/>
              </a:rPr>
              <a:t>American Standard Code for Information Interchange</a:t>
            </a:r>
            <a:r>
              <a:rPr lang="en-US" altLang="ko-KR" sz="2400">
                <a:latin typeface="Times New Roman" panose="02020603050405020304" pitchFamily="18" charset="0"/>
              </a:rPr>
              <a:t>)</a:t>
            </a:r>
          </a:p>
          <a:p>
            <a:pPr lvl="1"/>
            <a:r>
              <a:rPr lang="en-US" altLang="ko-KR" sz="2000">
                <a:latin typeface="Times New Roman" panose="02020603050405020304" pitchFamily="18" charset="0"/>
              </a:rPr>
              <a:t>Alphanumeric character, 7-bit code</a:t>
            </a:r>
          </a:p>
        </p:txBody>
      </p:sp>
      <p:pic>
        <p:nvPicPr>
          <p:cNvPr id="99335" name="Picture 7" descr="itb01-07">
            <a:extLst>
              <a:ext uri="{FF2B5EF4-FFF2-40B4-BE49-F238E27FC236}">
                <a16:creationId xmlns:a16="http://schemas.microsoft.com/office/drawing/2014/main" id="{C00C2BB2-7FA1-4930-9782-B1DCC264B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67000"/>
            <a:ext cx="76200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8235DF09-CE63-46B3-89C2-CA5429FB76A6}"/>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CBF3AF14-5386-4687-9D1D-89402657BE69}"/>
              </a:ext>
            </a:extLst>
          </p:cNvPr>
          <p:cNvSpPr>
            <a:spLocks noGrp="1"/>
          </p:cNvSpPr>
          <p:nvPr>
            <p:ph type="sldNum" sz="quarter" idx="12"/>
          </p:nvPr>
        </p:nvSpPr>
        <p:spPr/>
        <p:txBody>
          <a:bodyPr/>
          <a:lstStyle/>
          <a:p>
            <a:fld id="{3D8545AE-F825-4DE8-A779-539E5E387F04}" type="slidenum">
              <a:rPr lang="ar-SA" altLang="ko-KR"/>
              <a:pPr/>
              <a:t>82</a:t>
            </a:fld>
            <a:endParaRPr lang="en-US" altLang="ko-KR"/>
          </a:p>
        </p:txBody>
      </p:sp>
      <p:sp>
        <p:nvSpPr>
          <p:cNvPr id="100355" name="Rectangle 3">
            <a:extLst>
              <a:ext uri="{FF2B5EF4-FFF2-40B4-BE49-F238E27FC236}">
                <a16:creationId xmlns:a16="http://schemas.microsoft.com/office/drawing/2014/main" id="{1ECA3E49-2097-4730-B33C-1CE3DCFDF262}"/>
              </a:ext>
            </a:extLst>
          </p:cNvPr>
          <p:cNvSpPr>
            <a:spLocks noGrp="1" noChangeArrowheads="1"/>
          </p:cNvSpPr>
          <p:nvPr>
            <p:ph type="body" idx="1"/>
          </p:nvPr>
        </p:nvSpPr>
        <p:spPr>
          <a:xfrm>
            <a:off x="685800" y="762000"/>
            <a:ext cx="7772400" cy="1905000"/>
          </a:xfrm>
        </p:spPr>
        <p:txBody>
          <a:bodyPr/>
          <a:lstStyle/>
          <a:p>
            <a:pPr>
              <a:lnSpc>
                <a:spcPct val="90000"/>
              </a:lnSpc>
            </a:pPr>
            <a:r>
              <a:rPr lang="en-US" altLang="ko-KR" sz="2400">
                <a:latin typeface="Times New Roman" panose="02020603050405020304" pitchFamily="18" charset="0"/>
              </a:rPr>
              <a:t>8-bit ASCII code = parity bit + 7-bit ASCII</a:t>
            </a:r>
          </a:p>
          <a:p>
            <a:pPr>
              <a:lnSpc>
                <a:spcPct val="90000"/>
              </a:lnSpc>
            </a:pPr>
            <a:r>
              <a:rPr lang="en-US" altLang="ko-KR" sz="2400">
                <a:latin typeface="Times New Roman" panose="02020603050405020304" pitchFamily="18" charset="0"/>
              </a:rPr>
              <a:t>extended ASCII character set</a:t>
            </a:r>
          </a:p>
          <a:p>
            <a:pPr lvl="1">
              <a:lnSpc>
                <a:spcPct val="90000"/>
              </a:lnSpc>
            </a:pPr>
            <a:r>
              <a:rPr lang="en-US" altLang="ko-KR" sz="2200">
                <a:latin typeface="Times New Roman" panose="02020603050405020304" pitchFamily="18" charset="0"/>
              </a:rPr>
              <a:t>some foreign letters and punctuation, Greek characters, mathematical characters, box-drawing characters, and other special characters</a:t>
            </a:r>
          </a:p>
        </p:txBody>
      </p:sp>
      <p:pic>
        <p:nvPicPr>
          <p:cNvPr id="100358" name="Picture 6" descr="itb01-08">
            <a:extLst>
              <a:ext uri="{FF2B5EF4-FFF2-40B4-BE49-F238E27FC236}">
                <a16:creationId xmlns:a16="http://schemas.microsoft.com/office/drawing/2014/main" id="{D5895D42-7E9C-41DA-8910-63A00D600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67000"/>
            <a:ext cx="76200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65D1699E-1596-40CC-BB6F-C4BC2AA6948C}"/>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14EE6D8A-50F8-4028-B5D0-9DE4AD88B1DF}"/>
              </a:ext>
            </a:extLst>
          </p:cNvPr>
          <p:cNvSpPr>
            <a:spLocks noGrp="1"/>
          </p:cNvSpPr>
          <p:nvPr>
            <p:ph type="sldNum" sz="quarter" idx="12"/>
          </p:nvPr>
        </p:nvSpPr>
        <p:spPr/>
        <p:txBody>
          <a:bodyPr/>
          <a:lstStyle/>
          <a:p>
            <a:fld id="{B568CA4A-0D4E-4E81-81E8-DAAF4A7C6C68}" type="slidenum">
              <a:rPr lang="ar-SA" altLang="ko-KR"/>
              <a:pPr/>
              <a:t>83</a:t>
            </a:fld>
            <a:endParaRPr lang="en-US" altLang="ko-KR"/>
          </a:p>
        </p:txBody>
      </p:sp>
      <p:sp>
        <p:nvSpPr>
          <p:cNvPr id="102403" name="Rectangle 3">
            <a:extLst>
              <a:ext uri="{FF2B5EF4-FFF2-40B4-BE49-F238E27FC236}">
                <a16:creationId xmlns:a16="http://schemas.microsoft.com/office/drawing/2014/main" id="{269A452C-D496-4973-8C08-F8925C2C9135}"/>
              </a:ext>
            </a:extLst>
          </p:cNvPr>
          <p:cNvSpPr>
            <a:spLocks noGrp="1" noChangeArrowheads="1"/>
          </p:cNvSpPr>
          <p:nvPr>
            <p:ph type="body" idx="1"/>
          </p:nvPr>
        </p:nvSpPr>
        <p:spPr>
          <a:xfrm>
            <a:off x="381000" y="762000"/>
            <a:ext cx="8382000" cy="2133600"/>
          </a:xfrm>
        </p:spPr>
        <p:txBody>
          <a:bodyPr/>
          <a:lstStyle/>
          <a:p>
            <a:r>
              <a:rPr lang="en-US" altLang="ko-KR" sz="2400">
                <a:latin typeface="Times New Roman" panose="02020603050405020304" pitchFamily="18" charset="0"/>
              </a:rPr>
              <a:t>unicode(16-bit) : windows-based application</a:t>
            </a:r>
          </a:p>
          <a:p>
            <a:pPr lvl="1"/>
            <a:r>
              <a:rPr lang="en-US" altLang="ko-KR" sz="2200">
                <a:latin typeface="Times New Roman" panose="02020603050405020304" pitchFamily="18" charset="0"/>
              </a:rPr>
              <a:t>0000H~00FFH : standard ASCII code</a:t>
            </a:r>
          </a:p>
          <a:p>
            <a:pPr lvl="1"/>
            <a:r>
              <a:rPr lang="en-US" altLang="ko-KR" sz="2200">
                <a:latin typeface="Times New Roman" panose="02020603050405020304" pitchFamily="18" charset="0"/>
              </a:rPr>
              <a:t>0100H~FFFFH : all world-wide character sets</a:t>
            </a:r>
          </a:p>
          <a:p>
            <a:r>
              <a:rPr lang="en-US" altLang="ko-KR" sz="2400">
                <a:latin typeface="Times New Roman" panose="02020603050405020304" pitchFamily="18" charset="0"/>
              </a:rPr>
              <a:t>ASCII data : by using special directive</a:t>
            </a:r>
          </a:p>
          <a:p>
            <a:pPr lvl="1"/>
            <a:r>
              <a:rPr lang="en-US" altLang="ko-KR" sz="2200">
                <a:latin typeface="Times New Roman" panose="02020603050405020304" pitchFamily="18" charset="0"/>
              </a:rPr>
              <a:t>Define Byte(s):DB, BYTE – surrounded by apostrophes(‘)</a:t>
            </a:r>
          </a:p>
        </p:txBody>
      </p:sp>
      <p:pic>
        <p:nvPicPr>
          <p:cNvPr id="102406" name="Picture 6" descr="iex01-20">
            <a:extLst>
              <a:ext uri="{FF2B5EF4-FFF2-40B4-BE49-F238E27FC236}">
                <a16:creationId xmlns:a16="http://schemas.microsoft.com/office/drawing/2014/main" id="{67B73720-E66A-436D-88E1-89022EBCE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124200"/>
            <a:ext cx="69342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C8FA4BFB-31CD-4D00-8FC6-5E4FC5F739E6}"/>
              </a:ext>
            </a:extLst>
          </p:cNvPr>
          <p:cNvSpPr>
            <a:spLocks noGrp="1"/>
          </p:cNvSpPr>
          <p:nvPr>
            <p:ph type="ftr" sz="quarter" idx="11"/>
          </p:nvPr>
        </p:nvSpPr>
        <p:spPr/>
        <p:txBody>
          <a:bodyPr/>
          <a:lstStyle/>
          <a:p>
            <a:r>
              <a:rPr lang="en-US" altLang="ko-KR"/>
              <a:t>Chapter 1  Introduction to the Microprocessor and Computer</a:t>
            </a:r>
          </a:p>
        </p:txBody>
      </p:sp>
      <p:sp>
        <p:nvSpPr>
          <p:cNvPr id="7" name="Slide Number Placeholder 5">
            <a:extLst>
              <a:ext uri="{FF2B5EF4-FFF2-40B4-BE49-F238E27FC236}">
                <a16:creationId xmlns:a16="http://schemas.microsoft.com/office/drawing/2014/main" id="{B60CA617-5A05-4CFC-BD08-38FB12E9E928}"/>
              </a:ext>
            </a:extLst>
          </p:cNvPr>
          <p:cNvSpPr>
            <a:spLocks noGrp="1"/>
          </p:cNvSpPr>
          <p:nvPr>
            <p:ph type="sldNum" sz="quarter" idx="12"/>
          </p:nvPr>
        </p:nvSpPr>
        <p:spPr/>
        <p:txBody>
          <a:bodyPr/>
          <a:lstStyle/>
          <a:p>
            <a:fld id="{0040BA7E-320B-4DBE-8410-C5294F46ED76}" type="slidenum">
              <a:rPr lang="ar-SA" altLang="ko-KR"/>
              <a:pPr/>
              <a:t>84</a:t>
            </a:fld>
            <a:endParaRPr lang="en-US" altLang="ko-KR"/>
          </a:p>
        </p:txBody>
      </p:sp>
      <p:sp>
        <p:nvSpPr>
          <p:cNvPr id="103426" name="Rectangle 2">
            <a:extLst>
              <a:ext uri="{FF2B5EF4-FFF2-40B4-BE49-F238E27FC236}">
                <a16:creationId xmlns:a16="http://schemas.microsoft.com/office/drawing/2014/main" id="{D29663F5-5EFF-4A6C-AF85-38D456622290}"/>
              </a:ext>
            </a:extLst>
          </p:cNvPr>
          <p:cNvSpPr>
            <a:spLocks noGrp="1" noChangeArrowheads="1"/>
          </p:cNvSpPr>
          <p:nvPr>
            <p:ph type="title"/>
          </p:nvPr>
        </p:nvSpPr>
        <p:spPr>
          <a:xfrm>
            <a:off x="685800" y="533400"/>
            <a:ext cx="7772400" cy="533400"/>
          </a:xfrm>
        </p:spPr>
        <p:txBody>
          <a:bodyPr/>
          <a:lstStyle/>
          <a:p>
            <a:r>
              <a:rPr lang="en-US" altLang="ko-KR" sz="3200">
                <a:latin typeface="Times New Roman" panose="02020603050405020304" pitchFamily="18" charset="0"/>
              </a:rPr>
              <a:t>Binary-Coded Decimal(BCD) Data</a:t>
            </a:r>
          </a:p>
        </p:txBody>
      </p:sp>
      <p:sp>
        <p:nvSpPr>
          <p:cNvPr id="103427" name="Rectangle 3">
            <a:extLst>
              <a:ext uri="{FF2B5EF4-FFF2-40B4-BE49-F238E27FC236}">
                <a16:creationId xmlns:a16="http://schemas.microsoft.com/office/drawing/2014/main" id="{69A1471B-A88A-49A3-B614-2073F345C58F}"/>
              </a:ext>
            </a:extLst>
          </p:cNvPr>
          <p:cNvSpPr>
            <a:spLocks noGrp="1" noChangeArrowheads="1"/>
          </p:cNvSpPr>
          <p:nvPr>
            <p:ph type="body" idx="1"/>
          </p:nvPr>
        </p:nvSpPr>
        <p:spPr>
          <a:xfrm>
            <a:off x="685800" y="1066800"/>
            <a:ext cx="7772400" cy="990600"/>
          </a:xfrm>
        </p:spPr>
        <p:txBody>
          <a:bodyPr/>
          <a:lstStyle/>
          <a:p>
            <a:pPr>
              <a:lnSpc>
                <a:spcPct val="90000"/>
              </a:lnSpc>
            </a:pPr>
            <a:r>
              <a:rPr lang="en-US" altLang="ko-KR" sz="2800">
                <a:latin typeface="Times New Roman" panose="02020603050405020304" pitchFamily="18" charset="0"/>
              </a:rPr>
              <a:t>packed BCD data : </a:t>
            </a:r>
            <a:r>
              <a:rPr lang="en-US" altLang="ko-KR" sz="2400">
                <a:latin typeface="Times New Roman" panose="02020603050405020304" pitchFamily="18" charset="0"/>
              </a:rPr>
              <a:t>stored as two digits per byte</a:t>
            </a:r>
          </a:p>
          <a:p>
            <a:pPr>
              <a:lnSpc>
                <a:spcPct val="90000"/>
              </a:lnSpc>
            </a:pPr>
            <a:r>
              <a:rPr lang="en-US" altLang="ko-KR" sz="2800">
                <a:latin typeface="Times New Roman" panose="02020603050405020304" pitchFamily="18" charset="0"/>
              </a:rPr>
              <a:t>unpacked BCD : </a:t>
            </a:r>
            <a:r>
              <a:rPr lang="en-US" altLang="ko-KR" sz="2400">
                <a:latin typeface="Times New Roman" panose="02020603050405020304" pitchFamily="18" charset="0"/>
              </a:rPr>
              <a:t>stored as one digit per byte</a:t>
            </a:r>
          </a:p>
        </p:txBody>
      </p:sp>
      <p:pic>
        <p:nvPicPr>
          <p:cNvPr id="103430" name="Picture 6" descr="iex01-21">
            <a:extLst>
              <a:ext uri="{FF2B5EF4-FFF2-40B4-BE49-F238E27FC236}">
                <a16:creationId xmlns:a16="http://schemas.microsoft.com/office/drawing/2014/main" id="{29697AA5-7E82-4378-9144-BF2AFE047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3600"/>
            <a:ext cx="73914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3431" name="Picture 7" descr="itb01-09">
            <a:extLst>
              <a:ext uri="{FF2B5EF4-FFF2-40B4-BE49-F238E27FC236}">
                <a16:creationId xmlns:a16="http://schemas.microsoft.com/office/drawing/2014/main" id="{AD768F39-0314-4531-ACED-18E6570BB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572000"/>
            <a:ext cx="7391400" cy="1752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FB204B9-23DF-4F56-B2C2-2E18030B8E02}"/>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A77E3834-24C9-4AC6-876B-C3226C0F56FF}"/>
              </a:ext>
            </a:extLst>
          </p:cNvPr>
          <p:cNvSpPr>
            <a:spLocks noGrp="1"/>
          </p:cNvSpPr>
          <p:nvPr>
            <p:ph type="sldNum" sz="quarter" idx="12"/>
          </p:nvPr>
        </p:nvSpPr>
        <p:spPr/>
        <p:txBody>
          <a:bodyPr/>
          <a:lstStyle/>
          <a:p>
            <a:fld id="{E4211FCA-FDC0-4A56-9A37-2FBA016FC8B1}" type="slidenum">
              <a:rPr lang="ar-SA" altLang="ko-KR"/>
              <a:pPr/>
              <a:t>85</a:t>
            </a:fld>
            <a:endParaRPr lang="en-US" altLang="ko-KR"/>
          </a:p>
        </p:txBody>
      </p:sp>
      <p:sp>
        <p:nvSpPr>
          <p:cNvPr id="104450" name="Rectangle 2">
            <a:extLst>
              <a:ext uri="{FF2B5EF4-FFF2-40B4-BE49-F238E27FC236}">
                <a16:creationId xmlns:a16="http://schemas.microsoft.com/office/drawing/2014/main" id="{013D7717-AB85-429A-AF2D-CB445015427E}"/>
              </a:ext>
            </a:extLst>
          </p:cNvPr>
          <p:cNvSpPr>
            <a:spLocks noGrp="1" noChangeArrowheads="1"/>
          </p:cNvSpPr>
          <p:nvPr>
            <p:ph type="title"/>
          </p:nvPr>
        </p:nvSpPr>
        <p:spPr>
          <a:xfrm>
            <a:off x="685800" y="381000"/>
            <a:ext cx="7772400" cy="603250"/>
          </a:xfrm>
        </p:spPr>
        <p:txBody>
          <a:bodyPr/>
          <a:lstStyle/>
          <a:p>
            <a:r>
              <a:rPr lang="en-US" altLang="ko-KR" sz="3200">
                <a:latin typeface="Times New Roman" panose="02020603050405020304" pitchFamily="18" charset="0"/>
              </a:rPr>
              <a:t>Byte-Sized Data</a:t>
            </a:r>
          </a:p>
        </p:txBody>
      </p:sp>
      <p:sp>
        <p:nvSpPr>
          <p:cNvPr id="104451" name="Rectangle 3">
            <a:extLst>
              <a:ext uri="{FF2B5EF4-FFF2-40B4-BE49-F238E27FC236}">
                <a16:creationId xmlns:a16="http://schemas.microsoft.com/office/drawing/2014/main" id="{0C87B524-28CC-4968-AA56-D46D9A6C694C}"/>
              </a:ext>
            </a:extLst>
          </p:cNvPr>
          <p:cNvSpPr>
            <a:spLocks noGrp="1" noChangeArrowheads="1"/>
          </p:cNvSpPr>
          <p:nvPr>
            <p:ph type="body" idx="1"/>
          </p:nvPr>
        </p:nvSpPr>
        <p:spPr>
          <a:xfrm>
            <a:off x="685800" y="990600"/>
            <a:ext cx="7772400" cy="1524000"/>
          </a:xfrm>
        </p:spPr>
        <p:txBody>
          <a:bodyPr/>
          <a:lstStyle/>
          <a:p>
            <a:pPr>
              <a:lnSpc>
                <a:spcPct val="90000"/>
              </a:lnSpc>
            </a:pPr>
            <a:r>
              <a:rPr lang="en-US" altLang="ko-KR" sz="2800">
                <a:latin typeface="Times New Roman" panose="02020603050405020304" pitchFamily="18" charset="0"/>
              </a:rPr>
              <a:t>unsigned and signed integers</a:t>
            </a:r>
          </a:p>
          <a:p>
            <a:pPr>
              <a:lnSpc>
                <a:spcPct val="90000"/>
              </a:lnSpc>
            </a:pPr>
            <a:r>
              <a:rPr lang="en-US" altLang="ko-KR" sz="2800">
                <a:latin typeface="Times New Roman" panose="02020603050405020304" pitchFamily="18" charset="0"/>
              </a:rPr>
              <a:t>unsigned no. : 0 ~ 255(00H ~ FFH)</a:t>
            </a:r>
          </a:p>
          <a:p>
            <a:pPr>
              <a:lnSpc>
                <a:spcPct val="90000"/>
              </a:lnSpc>
            </a:pPr>
            <a:r>
              <a:rPr lang="en-US" altLang="ko-KR" sz="2800">
                <a:latin typeface="Times New Roman" panose="02020603050405020304" pitchFamily="18" charset="0"/>
              </a:rPr>
              <a:t>signed no. : -128 ~ +127(80H ~ 7FH)</a:t>
            </a:r>
          </a:p>
        </p:txBody>
      </p:sp>
      <p:pic>
        <p:nvPicPr>
          <p:cNvPr id="104456" name="Picture 8" descr="ifg01-12">
            <a:extLst>
              <a:ext uri="{FF2B5EF4-FFF2-40B4-BE49-F238E27FC236}">
                <a16:creationId xmlns:a16="http://schemas.microsoft.com/office/drawing/2014/main" id="{DC69DD26-9EFB-4DF9-9946-7B419F90F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90800"/>
            <a:ext cx="7391400"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32F6A3D-ABB1-4C7F-9E59-4B1A6051A077}"/>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8D88497A-4C3E-43ED-AF8A-7441CCEC6BDA}"/>
              </a:ext>
            </a:extLst>
          </p:cNvPr>
          <p:cNvSpPr>
            <a:spLocks noGrp="1"/>
          </p:cNvSpPr>
          <p:nvPr>
            <p:ph type="sldNum" sz="quarter" idx="12"/>
          </p:nvPr>
        </p:nvSpPr>
        <p:spPr/>
        <p:txBody>
          <a:bodyPr/>
          <a:lstStyle/>
          <a:p>
            <a:fld id="{7108D3AD-C67A-4A6E-99D7-EAE050B359BC}" type="slidenum">
              <a:rPr lang="ar-SA" altLang="ko-KR"/>
              <a:pPr/>
              <a:t>86</a:t>
            </a:fld>
            <a:endParaRPr lang="en-US" altLang="ko-KR"/>
          </a:p>
        </p:txBody>
      </p:sp>
      <p:sp>
        <p:nvSpPr>
          <p:cNvPr id="129026" name="Rectangle 2">
            <a:extLst>
              <a:ext uri="{FF2B5EF4-FFF2-40B4-BE49-F238E27FC236}">
                <a16:creationId xmlns:a16="http://schemas.microsoft.com/office/drawing/2014/main" id="{CD5C80E2-25A9-44F9-8E13-3DD2E05F9731}"/>
              </a:ext>
            </a:extLst>
          </p:cNvPr>
          <p:cNvSpPr>
            <a:spLocks noGrp="1" noChangeArrowheads="1"/>
          </p:cNvSpPr>
          <p:nvPr>
            <p:ph type="title"/>
          </p:nvPr>
        </p:nvSpPr>
        <p:spPr>
          <a:xfrm>
            <a:off x="685800" y="609600"/>
            <a:ext cx="7772400" cy="685800"/>
          </a:xfrm>
        </p:spPr>
        <p:txBody>
          <a:bodyPr/>
          <a:lstStyle/>
          <a:p>
            <a:r>
              <a:rPr lang="en-US" altLang="ko-KR" sz="3200">
                <a:latin typeface="Times New Roman" panose="02020603050405020304" pitchFamily="18" charset="0"/>
              </a:rPr>
              <a:t>Byte-Sized Data</a:t>
            </a:r>
          </a:p>
        </p:txBody>
      </p:sp>
      <p:pic>
        <p:nvPicPr>
          <p:cNvPr id="129034" name="Picture 10" descr="iex01-22">
            <a:extLst>
              <a:ext uri="{FF2B5EF4-FFF2-40B4-BE49-F238E27FC236}">
                <a16:creationId xmlns:a16="http://schemas.microsoft.com/office/drawing/2014/main" id="{26BA6281-0A7A-4B00-B2EA-5EE772FBA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47244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9035" name="Picture 11" descr="iex01-23">
            <a:extLst>
              <a:ext uri="{FF2B5EF4-FFF2-40B4-BE49-F238E27FC236}">
                <a16:creationId xmlns:a16="http://schemas.microsoft.com/office/drawing/2014/main" id="{926953B7-3E39-49CC-B323-287B1AC89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10000"/>
            <a:ext cx="60198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E2199772-AFDC-4513-8531-0CF93B152C22}"/>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7CD9A521-2180-48EC-BEA9-0C234538EBAE}"/>
              </a:ext>
            </a:extLst>
          </p:cNvPr>
          <p:cNvSpPr>
            <a:spLocks noGrp="1"/>
          </p:cNvSpPr>
          <p:nvPr>
            <p:ph type="sldNum" sz="quarter" idx="12"/>
          </p:nvPr>
        </p:nvSpPr>
        <p:spPr/>
        <p:txBody>
          <a:bodyPr/>
          <a:lstStyle/>
          <a:p>
            <a:fld id="{4C03A296-E056-48A2-A9E9-C0CEF433921E}" type="slidenum">
              <a:rPr lang="ar-SA" altLang="ko-KR"/>
              <a:pPr/>
              <a:t>87</a:t>
            </a:fld>
            <a:endParaRPr lang="en-US" altLang="ko-KR"/>
          </a:p>
        </p:txBody>
      </p:sp>
      <p:sp>
        <p:nvSpPr>
          <p:cNvPr id="106498" name="Rectangle 2">
            <a:extLst>
              <a:ext uri="{FF2B5EF4-FFF2-40B4-BE49-F238E27FC236}">
                <a16:creationId xmlns:a16="http://schemas.microsoft.com/office/drawing/2014/main" id="{09FE6458-8959-4E22-A6BA-1CD7D4D57533}"/>
              </a:ext>
            </a:extLst>
          </p:cNvPr>
          <p:cNvSpPr>
            <a:spLocks noGrp="1" noChangeArrowheads="1"/>
          </p:cNvSpPr>
          <p:nvPr>
            <p:ph type="title"/>
          </p:nvPr>
        </p:nvSpPr>
        <p:spPr>
          <a:xfrm>
            <a:off x="685800" y="685800"/>
            <a:ext cx="7772400" cy="685800"/>
          </a:xfrm>
        </p:spPr>
        <p:txBody>
          <a:bodyPr/>
          <a:lstStyle/>
          <a:p>
            <a:r>
              <a:rPr lang="en-US" altLang="ko-KR" sz="3200">
                <a:latin typeface="Times New Roman" panose="02020603050405020304" pitchFamily="18" charset="0"/>
              </a:rPr>
              <a:t>Byte-Sized Data</a:t>
            </a:r>
          </a:p>
        </p:txBody>
      </p:sp>
      <p:pic>
        <p:nvPicPr>
          <p:cNvPr id="106506" name="Picture 10" descr="iex01-24">
            <a:extLst>
              <a:ext uri="{FF2B5EF4-FFF2-40B4-BE49-F238E27FC236}">
                <a16:creationId xmlns:a16="http://schemas.microsoft.com/office/drawing/2014/main" id="{A2E5DBA0-E185-4C95-AB12-79E029B3F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7924800" cy="403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EAC2BA-C905-43FC-9EF5-A3019865C871}"/>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A07867D1-8D60-4284-9BF7-88B62AA88BE5}"/>
              </a:ext>
            </a:extLst>
          </p:cNvPr>
          <p:cNvSpPr>
            <a:spLocks noGrp="1"/>
          </p:cNvSpPr>
          <p:nvPr>
            <p:ph type="sldNum" sz="quarter" idx="12"/>
          </p:nvPr>
        </p:nvSpPr>
        <p:spPr/>
        <p:txBody>
          <a:bodyPr/>
          <a:lstStyle/>
          <a:p>
            <a:fld id="{E6DC255D-EBA4-4FBC-A167-34E373E9A6A5}" type="slidenum">
              <a:rPr lang="ar-SA" altLang="ko-KR"/>
              <a:pPr/>
              <a:t>88</a:t>
            </a:fld>
            <a:endParaRPr lang="en-US" altLang="ko-KR"/>
          </a:p>
        </p:txBody>
      </p:sp>
      <p:sp>
        <p:nvSpPr>
          <p:cNvPr id="107522" name="Rectangle 2">
            <a:extLst>
              <a:ext uri="{FF2B5EF4-FFF2-40B4-BE49-F238E27FC236}">
                <a16:creationId xmlns:a16="http://schemas.microsoft.com/office/drawing/2014/main" id="{BF968219-897F-4293-9A48-C2C60DB32FCB}"/>
              </a:ext>
            </a:extLst>
          </p:cNvPr>
          <p:cNvSpPr>
            <a:spLocks noGrp="1" noChangeArrowheads="1"/>
          </p:cNvSpPr>
          <p:nvPr>
            <p:ph type="title"/>
          </p:nvPr>
        </p:nvSpPr>
        <p:spPr>
          <a:xfrm>
            <a:off x="685800" y="381000"/>
            <a:ext cx="7772400" cy="679450"/>
          </a:xfrm>
        </p:spPr>
        <p:txBody>
          <a:bodyPr/>
          <a:lstStyle/>
          <a:p>
            <a:r>
              <a:rPr lang="en-US" altLang="ko-KR" sz="3200">
                <a:latin typeface="Times New Roman" panose="02020603050405020304" pitchFamily="18" charset="0"/>
              </a:rPr>
              <a:t>Word-Sized Data</a:t>
            </a:r>
          </a:p>
        </p:txBody>
      </p:sp>
      <p:sp>
        <p:nvSpPr>
          <p:cNvPr id="107523" name="Rectangle 3">
            <a:extLst>
              <a:ext uri="{FF2B5EF4-FFF2-40B4-BE49-F238E27FC236}">
                <a16:creationId xmlns:a16="http://schemas.microsoft.com/office/drawing/2014/main" id="{E7285D00-F143-4E88-B83A-B9DB8549BB8E}"/>
              </a:ext>
            </a:extLst>
          </p:cNvPr>
          <p:cNvSpPr>
            <a:spLocks noGrp="1" noChangeArrowheads="1"/>
          </p:cNvSpPr>
          <p:nvPr>
            <p:ph type="body" idx="1"/>
          </p:nvPr>
        </p:nvSpPr>
        <p:spPr>
          <a:xfrm>
            <a:off x="685800" y="1066800"/>
            <a:ext cx="7772400" cy="990600"/>
          </a:xfrm>
        </p:spPr>
        <p:txBody>
          <a:bodyPr/>
          <a:lstStyle/>
          <a:p>
            <a:pPr>
              <a:lnSpc>
                <a:spcPct val="90000"/>
              </a:lnSpc>
            </a:pPr>
            <a:r>
              <a:rPr lang="en-US" altLang="ko-KR" sz="2800">
                <a:latin typeface="Times New Roman" panose="02020603050405020304" pitchFamily="18" charset="0"/>
              </a:rPr>
              <a:t>little endian :</a:t>
            </a:r>
            <a:r>
              <a:rPr lang="en-US" altLang="ko-KR" sz="2400">
                <a:latin typeface="Times New Roman" panose="02020603050405020304" pitchFamily="18" charset="0"/>
              </a:rPr>
              <a:t> </a:t>
            </a:r>
            <a:r>
              <a:rPr lang="en-US" altLang="ko-KR" sz="2000">
                <a:latin typeface="Times New Roman" panose="02020603050405020304" pitchFamily="18" charset="0"/>
              </a:rPr>
              <a:t>least significant byte – lowest-no. memory</a:t>
            </a:r>
          </a:p>
          <a:p>
            <a:pPr>
              <a:lnSpc>
                <a:spcPct val="90000"/>
              </a:lnSpc>
            </a:pPr>
            <a:r>
              <a:rPr lang="en-US" altLang="ko-KR" sz="2800">
                <a:latin typeface="Times New Roman" panose="02020603050405020304" pitchFamily="18" charset="0"/>
              </a:rPr>
              <a:t>big endian</a:t>
            </a:r>
          </a:p>
        </p:txBody>
      </p:sp>
      <p:pic>
        <p:nvPicPr>
          <p:cNvPr id="107529" name="Picture 9" descr="ifg01-13">
            <a:extLst>
              <a:ext uri="{FF2B5EF4-FFF2-40B4-BE49-F238E27FC236}">
                <a16:creationId xmlns:a16="http://schemas.microsoft.com/office/drawing/2014/main" id="{24B9610C-6CEC-4846-B507-4D636840C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57400"/>
            <a:ext cx="777240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47845E3-02A4-4EDF-9776-EB6F61987205}"/>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83457486-8CF5-4F76-8553-73F70811DEA3}"/>
              </a:ext>
            </a:extLst>
          </p:cNvPr>
          <p:cNvSpPr>
            <a:spLocks noGrp="1"/>
          </p:cNvSpPr>
          <p:nvPr>
            <p:ph type="sldNum" sz="quarter" idx="12"/>
          </p:nvPr>
        </p:nvSpPr>
        <p:spPr/>
        <p:txBody>
          <a:bodyPr/>
          <a:lstStyle/>
          <a:p>
            <a:fld id="{9D8F1167-4EC2-4DA0-B8D2-4AB92FA15A78}" type="slidenum">
              <a:rPr lang="ar-SA" altLang="ko-KR"/>
              <a:pPr/>
              <a:t>89</a:t>
            </a:fld>
            <a:endParaRPr lang="en-US" altLang="ko-KR"/>
          </a:p>
        </p:txBody>
      </p:sp>
      <p:sp>
        <p:nvSpPr>
          <p:cNvPr id="108546" name="Rectangle 2">
            <a:extLst>
              <a:ext uri="{FF2B5EF4-FFF2-40B4-BE49-F238E27FC236}">
                <a16:creationId xmlns:a16="http://schemas.microsoft.com/office/drawing/2014/main" id="{4F5A40D0-A3A4-4C09-B57E-AC151A105713}"/>
              </a:ext>
            </a:extLst>
          </p:cNvPr>
          <p:cNvSpPr>
            <a:spLocks noGrp="1" noChangeArrowheads="1"/>
          </p:cNvSpPr>
          <p:nvPr>
            <p:ph type="title"/>
          </p:nvPr>
        </p:nvSpPr>
        <p:spPr>
          <a:xfrm>
            <a:off x="685800" y="381000"/>
            <a:ext cx="7772400" cy="685800"/>
          </a:xfrm>
        </p:spPr>
        <p:txBody>
          <a:bodyPr/>
          <a:lstStyle/>
          <a:p>
            <a:r>
              <a:rPr lang="en-US" altLang="ko-KR" sz="3200">
                <a:latin typeface="Times New Roman" panose="02020603050405020304" pitchFamily="18" charset="0"/>
              </a:rPr>
              <a:t>Word-Sized Data</a:t>
            </a:r>
          </a:p>
        </p:txBody>
      </p:sp>
      <p:sp>
        <p:nvSpPr>
          <p:cNvPr id="108547" name="Rectangle 3">
            <a:extLst>
              <a:ext uri="{FF2B5EF4-FFF2-40B4-BE49-F238E27FC236}">
                <a16:creationId xmlns:a16="http://schemas.microsoft.com/office/drawing/2014/main" id="{8E8DEBCF-AED2-414D-9503-550EE201AF9C}"/>
              </a:ext>
            </a:extLst>
          </p:cNvPr>
          <p:cNvSpPr>
            <a:spLocks noGrp="1" noChangeArrowheads="1"/>
          </p:cNvSpPr>
          <p:nvPr>
            <p:ph type="body" idx="1"/>
          </p:nvPr>
        </p:nvSpPr>
        <p:spPr>
          <a:xfrm>
            <a:off x="685800" y="1143000"/>
            <a:ext cx="7772400" cy="1447800"/>
          </a:xfrm>
        </p:spPr>
        <p:txBody>
          <a:bodyPr/>
          <a:lstStyle/>
          <a:p>
            <a:pPr>
              <a:lnSpc>
                <a:spcPct val="90000"/>
              </a:lnSpc>
            </a:pPr>
            <a:r>
              <a:rPr lang="en-US" altLang="ko-KR" sz="2800">
                <a:latin typeface="Times New Roman" panose="02020603050405020304" pitchFamily="18" charset="0"/>
              </a:rPr>
              <a:t>signed and unsigned word-sized data </a:t>
            </a:r>
            <a:endParaRPr lang="en-US" altLang="ko-KR" sz="2400">
              <a:latin typeface="Times New Roman" panose="02020603050405020304" pitchFamily="18" charset="0"/>
            </a:endParaRPr>
          </a:p>
          <a:p>
            <a:pPr>
              <a:lnSpc>
                <a:spcPct val="90000"/>
              </a:lnSpc>
            </a:pPr>
            <a:r>
              <a:rPr lang="en-US" altLang="ko-KR" sz="2800">
                <a:latin typeface="Times New Roman" panose="02020603050405020304" pitchFamily="18" charset="0"/>
              </a:rPr>
              <a:t>define word(s) directive : DW, WORD</a:t>
            </a:r>
          </a:p>
          <a:p>
            <a:pPr lvl="1">
              <a:lnSpc>
                <a:spcPct val="90000"/>
              </a:lnSpc>
            </a:pPr>
            <a:r>
              <a:rPr lang="en-US" altLang="ko-KR" sz="2400">
                <a:latin typeface="Times New Roman" panose="02020603050405020304" pitchFamily="18" charset="0"/>
              </a:rPr>
              <a:t>1000H : displayed by 1000, actually stored as 00 10</a:t>
            </a:r>
          </a:p>
        </p:txBody>
      </p:sp>
      <p:pic>
        <p:nvPicPr>
          <p:cNvPr id="108552" name="Picture 8" descr="iex01-25">
            <a:extLst>
              <a:ext uri="{FF2B5EF4-FFF2-40B4-BE49-F238E27FC236}">
                <a16:creationId xmlns:a16="http://schemas.microsoft.com/office/drawing/2014/main" id="{5377F57A-7AAE-4CAE-B443-E610F1D2A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67000"/>
            <a:ext cx="7543800" cy="350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1FC22487-DCB3-4F8C-BE8F-F317C539226C}"/>
              </a:ext>
            </a:extLst>
          </p:cNvPr>
          <p:cNvSpPr>
            <a:spLocks noGrp="1"/>
          </p:cNvSpPr>
          <p:nvPr>
            <p:ph type="ftr" sz="quarter" idx="11"/>
          </p:nvPr>
        </p:nvSpPr>
        <p:spPr>
          <a:xfrm>
            <a:off x="685800" y="6367463"/>
            <a:ext cx="7772400" cy="457200"/>
          </a:xfrm>
        </p:spPr>
        <p:txBody>
          <a:bodyPr/>
          <a:lstStyle/>
          <a:p>
            <a:r>
              <a:rPr lang="en-US" altLang="ko-KR" dirty="0"/>
              <a:t>Chapter 1  Introduction to the Microprocessor and Computer</a:t>
            </a:r>
          </a:p>
        </p:txBody>
      </p:sp>
      <p:sp>
        <p:nvSpPr>
          <p:cNvPr id="5" name="Slide Number Placeholder 5">
            <a:extLst>
              <a:ext uri="{FF2B5EF4-FFF2-40B4-BE49-F238E27FC236}">
                <a16:creationId xmlns:a16="http://schemas.microsoft.com/office/drawing/2014/main" id="{4AC8A369-D139-4075-8F13-534D60A3E054}"/>
              </a:ext>
            </a:extLst>
          </p:cNvPr>
          <p:cNvSpPr>
            <a:spLocks noGrp="1"/>
          </p:cNvSpPr>
          <p:nvPr>
            <p:ph type="sldNum" sz="quarter" idx="12"/>
          </p:nvPr>
        </p:nvSpPr>
        <p:spPr/>
        <p:txBody>
          <a:bodyPr/>
          <a:lstStyle/>
          <a:p>
            <a:fld id="{6C4C546B-5EBB-4B51-8DBB-243F0808385E}" type="slidenum">
              <a:rPr lang="ar-SA" altLang="ko-KR"/>
              <a:pPr/>
              <a:t>9</a:t>
            </a:fld>
            <a:endParaRPr lang="en-US" altLang="ko-KR"/>
          </a:p>
        </p:txBody>
      </p:sp>
      <p:sp>
        <p:nvSpPr>
          <p:cNvPr id="116738" name="Rectangle 1026">
            <a:extLst>
              <a:ext uri="{FF2B5EF4-FFF2-40B4-BE49-F238E27FC236}">
                <a16:creationId xmlns:a16="http://schemas.microsoft.com/office/drawing/2014/main" id="{A143FB61-4A58-420B-AD7B-45AE0998FAD2}"/>
              </a:ext>
            </a:extLst>
          </p:cNvPr>
          <p:cNvSpPr>
            <a:spLocks noGrp="1" noChangeArrowheads="1"/>
          </p:cNvSpPr>
          <p:nvPr>
            <p:ph type="title"/>
          </p:nvPr>
        </p:nvSpPr>
        <p:spPr>
          <a:xfrm>
            <a:off x="685800" y="838200"/>
            <a:ext cx="7772400" cy="298450"/>
          </a:xfrm>
        </p:spPr>
        <p:txBody>
          <a:bodyPr/>
          <a:lstStyle/>
          <a:p>
            <a:endParaRPr lang="en-US" altLang="en-US" sz="3600">
              <a:latin typeface="Times New Roman" panose="02020603050405020304" pitchFamily="18" charset="0"/>
            </a:endParaRPr>
          </a:p>
        </p:txBody>
      </p:sp>
      <p:sp>
        <p:nvSpPr>
          <p:cNvPr id="116739" name="Rectangle 1027">
            <a:extLst>
              <a:ext uri="{FF2B5EF4-FFF2-40B4-BE49-F238E27FC236}">
                <a16:creationId xmlns:a16="http://schemas.microsoft.com/office/drawing/2014/main" id="{7A6CB281-C529-47C3-9A1E-DC413148BE17}"/>
              </a:ext>
            </a:extLst>
          </p:cNvPr>
          <p:cNvSpPr>
            <a:spLocks noGrp="1" noChangeArrowheads="1"/>
          </p:cNvSpPr>
          <p:nvPr>
            <p:ph type="body" idx="1"/>
          </p:nvPr>
        </p:nvSpPr>
        <p:spPr>
          <a:xfrm>
            <a:off x="228600" y="1219200"/>
            <a:ext cx="8763000" cy="4724400"/>
          </a:xfrm>
        </p:spPr>
        <p:txBody>
          <a:bodyPr/>
          <a:lstStyle/>
          <a:p>
            <a:r>
              <a:rPr lang="en-US" altLang="ko-KR" sz="2400">
                <a:latin typeface="Times New Roman" panose="02020603050405020304" pitchFamily="18" charset="0"/>
              </a:rPr>
              <a:t>Programming Advancements</a:t>
            </a:r>
          </a:p>
          <a:p>
            <a:pPr lvl="1"/>
            <a:r>
              <a:rPr lang="en-US" altLang="ko-KR" sz="2200">
                <a:latin typeface="Times New Roman" panose="02020603050405020304" pitchFamily="18" charset="0"/>
              </a:rPr>
              <a:t>machine language – binary code</a:t>
            </a:r>
          </a:p>
          <a:p>
            <a:pPr lvl="1"/>
            <a:r>
              <a:rPr lang="en-US" altLang="ko-KR" sz="2200">
                <a:latin typeface="Times New Roman" panose="02020603050405020304" pitchFamily="18" charset="0"/>
              </a:rPr>
              <a:t>assembly language – mnemonic code : UNIVAC</a:t>
            </a:r>
          </a:p>
          <a:p>
            <a:pPr lvl="1"/>
            <a:r>
              <a:rPr lang="en-US" altLang="ko-KR" sz="2200">
                <a:latin typeface="Times New Roman" panose="02020603050405020304" pitchFamily="18" charset="0"/>
              </a:rPr>
              <a:t>high-level programming language</a:t>
            </a:r>
          </a:p>
          <a:p>
            <a:pPr lvl="2"/>
            <a:r>
              <a:rPr lang="en-US" altLang="ko-KR" sz="2200">
                <a:latin typeface="Times New Roman" panose="02020603050405020304" pitchFamily="18" charset="0"/>
              </a:rPr>
              <a:t>FLOW-MATIC : 1957 by Grace Hopper</a:t>
            </a:r>
          </a:p>
          <a:p>
            <a:pPr lvl="2"/>
            <a:r>
              <a:rPr lang="en-US" altLang="ko-KR" sz="2200">
                <a:latin typeface="Times New Roman" panose="02020603050405020304" pitchFamily="18" charset="0"/>
              </a:rPr>
              <a:t>FORTRAN(FORMular TRANslator) : 1957, IBM</a:t>
            </a:r>
          </a:p>
          <a:p>
            <a:pPr lvl="2"/>
            <a:r>
              <a:rPr lang="en-US" altLang="ko-KR" sz="2200">
                <a:latin typeface="Times New Roman" panose="02020603050405020304" pitchFamily="18" charset="0"/>
              </a:rPr>
              <a:t>COBOL(Computer Business Oriented Language)</a:t>
            </a:r>
          </a:p>
          <a:p>
            <a:pPr lvl="2"/>
            <a:r>
              <a:rPr lang="en-US" altLang="ko-KR" sz="2200">
                <a:latin typeface="Times New Roman" panose="02020603050405020304" pitchFamily="18" charset="0"/>
              </a:rPr>
              <a:t>RPG(Report Program Generator)</a:t>
            </a:r>
          </a:p>
          <a:p>
            <a:pPr lvl="2"/>
            <a:r>
              <a:rPr lang="en-US" altLang="ko-KR" sz="2200">
                <a:latin typeface="Times New Roman" panose="02020603050405020304" pitchFamily="18" charset="0"/>
              </a:rPr>
              <a:t>BASIC, C/C++, PASCAL, ADA</a:t>
            </a:r>
          </a:p>
          <a:p>
            <a:pPr lvl="2"/>
            <a:r>
              <a:rPr lang="en-US" altLang="ko-KR" sz="2200">
                <a:latin typeface="Times New Roman" panose="02020603050405020304" pitchFamily="18" charset="0"/>
              </a:rPr>
              <a:t>Visual BASIC</a:t>
            </a:r>
          </a:p>
        </p:txBody>
      </p:sp>
    </p:spTree>
  </p:cSld>
  <p:clrMapOvr>
    <a:masterClrMapping/>
  </p:clrMapOvr>
  <p:transition>
    <p:pull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C9D4B83-D7A0-4513-B742-83710DC64B5C}"/>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0E0949A2-A0C0-40E2-ABA4-8EB519649B1E}"/>
              </a:ext>
            </a:extLst>
          </p:cNvPr>
          <p:cNvSpPr>
            <a:spLocks noGrp="1"/>
          </p:cNvSpPr>
          <p:nvPr>
            <p:ph type="sldNum" sz="quarter" idx="12"/>
          </p:nvPr>
        </p:nvSpPr>
        <p:spPr/>
        <p:txBody>
          <a:bodyPr/>
          <a:lstStyle/>
          <a:p>
            <a:fld id="{8A1BFD73-2032-433B-997C-3482C335B18D}" type="slidenum">
              <a:rPr lang="ar-SA" altLang="ko-KR"/>
              <a:pPr/>
              <a:t>90</a:t>
            </a:fld>
            <a:endParaRPr lang="en-US" altLang="ko-KR"/>
          </a:p>
        </p:txBody>
      </p:sp>
      <p:sp>
        <p:nvSpPr>
          <p:cNvPr id="109570" name="Rectangle 2">
            <a:extLst>
              <a:ext uri="{FF2B5EF4-FFF2-40B4-BE49-F238E27FC236}">
                <a16:creationId xmlns:a16="http://schemas.microsoft.com/office/drawing/2014/main" id="{F0BD529F-0EEA-4E80-AAD7-97A689B06DCD}"/>
              </a:ext>
            </a:extLst>
          </p:cNvPr>
          <p:cNvSpPr>
            <a:spLocks noGrp="1" noChangeArrowheads="1"/>
          </p:cNvSpPr>
          <p:nvPr>
            <p:ph type="title"/>
          </p:nvPr>
        </p:nvSpPr>
        <p:spPr>
          <a:xfrm>
            <a:off x="685800" y="609600"/>
            <a:ext cx="7772400" cy="603250"/>
          </a:xfrm>
        </p:spPr>
        <p:txBody>
          <a:bodyPr/>
          <a:lstStyle/>
          <a:p>
            <a:r>
              <a:rPr lang="en-US" altLang="ko-KR" sz="3200">
                <a:latin typeface="Times New Roman" panose="02020603050405020304" pitchFamily="18" charset="0"/>
              </a:rPr>
              <a:t>Double Word-Sized Data</a:t>
            </a:r>
          </a:p>
        </p:txBody>
      </p:sp>
      <p:sp>
        <p:nvSpPr>
          <p:cNvPr id="109571" name="Rectangle 3">
            <a:extLst>
              <a:ext uri="{FF2B5EF4-FFF2-40B4-BE49-F238E27FC236}">
                <a16:creationId xmlns:a16="http://schemas.microsoft.com/office/drawing/2014/main" id="{6BAA0416-D933-4435-9B31-5989C79F2FE6}"/>
              </a:ext>
            </a:extLst>
          </p:cNvPr>
          <p:cNvSpPr>
            <a:spLocks noGrp="1" noChangeArrowheads="1"/>
          </p:cNvSpPr>
          <p:nvPr>
            <p:ph type="body" idx="1"/>
          </p:nvPr>
        </p:nvSpPr>
        <p:spPr>
          <a:xfrm>
            <a:off x="685800" y="1143000"/>
            <a:ext cx="7772400" cy="457200"/>
          </a:xfrm>
        </p:spPr>
        <p:txBody>
          <a:bodyPr/>
          <a:lstStyle/>
          <a:p>
            <a:pPr>
              <a:lnSpc>
                <a:spcPct val="90000"/>
              </a:lnSpc>
            </a:pPr>
            <a:r>
              <a:rPr lang="en-US" altLang="ko-KR" sz="2800">
                <a:latin typeface="Times New Roman" panose="02020603050405020304" pitchFamily="18" charset="0"/>
              </a:rPr>
              <a:t>32 bit(4 byte) no. </a:t>
            </a:r>
          </a:p>
        </p:txBody>
      </p:sp>
      <p:pic>
        <p:nvPicPr>
          <p:cNvPr id="109575" name="Picture 7" descr="ifg01-14">
            <a:extLst>
              <a:ext uri="{FF2B5EF4-FFF2-40B4-BE49-F238E27FC236}">
                <a16:creationId xmlns:a16="http://schemas.microsoft.com/office/drawing/2014/main" id="{476F4645-9B05-4C2A-828B-BB4B95503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8001000"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322A300-375F-459C-8830-953438017EFE}"/>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60042BBD-E3E9-411E-9C03-883097C5FFB5}"/>
              </a:ext>
            </a:extLst>
          </p:cNvPr>
          <p:cNvSpPr>
            <a:spLocks noGrp="1"/>
          </p:cNvSpPr>
          <p:nvPr>
            <p:ph type="sldNum" sz="quarter" idx="12"/>
          </p:nvPr>
        </p:nvSpPr>
        <p:spPr/>
        <p:txBody>
          <a:bodyPr/>
          <a:lstStyle/>
          <a:p>
            <a:fld id="{263B4044-D3CD-4600-9DFF-D8F6AF98BB3C}" type="slidenum">
              <a:rPr lang="ar-SA" altLang="ko-KR"/>
              <a:pPr/>
              <a:t>91</a:t>
            </a:fld>
            <a:endParaRPr lang="en-US" altLang="ko-KR"/>
          </a:p>
        </p:txBody>
      </p:sp>
      <p:sp>
        <p:nvSpPr>
          <p:cNvPr id="110594" name="Rectangle 2">
            <a:extLst>
              <a:ext uri="{FF2B5EF4-FFF2-40B4-BE49-F238E27FC236}">
                <a16:creationId xmlns:a16="http://schemas.microsoft.com/office/drawing/2014/main" id="{827CAFF2-18C6-4FFE-8A29-C3ECA116E92A}"/>
              </a:ext>
            </a:extLst>
          </p:cNvPr>
          <p:cNvSpPr>
            <a:spLocks noGrp="1" noChangeArrowheads="1"/>
          </p:cNvSpPr>
          <p:nvPr>
            <p:ph type="title"/>
          </p:nvPr>
        </p:nvSpPr>
        <p:spPr>
          <a:xfrm>
            <a:off x="685800" y="768350"/>
            <a:ext cx="7772400" cy="527050"/>
          </a:xfrm>
        </p:spPr>
        <p:txBody>
          <a:bodyPr/>
          <a:lstStyle/>
          <a:p>
            <a:r>
              <a:rPr lang="en-US" altLang="ko-KR" sz="3200">
                <a:latin typeface="Times New Roman" panose="02020603050405020304" pitchFamily="18" charset="0"/>
              </a:rPr>
              <a:t>Double Word-Sized Data</a:t>
            </a:r>
          </a:p>
        </p:txBody>
      </p:sp>
      <p:sp>
        <p:nvSpPr>
          <p:cNvPr id="110595" name="Rectangle 3">
            <a:extLst>
              <a:ext uri="{FF2B5EF4-FFF2-40B4-BE49-F238E27FC236}">
                <a16:creationId xmlns:a16="http://schemas.microsoft.com/office/drawing/2014/main" id="{9F4F1AC2-3124-4122-9BC9-EA5C9DC94A49}"/>
              </a:ext>
            </a:extLst>
          </p:cNvPr>
          <p:cNvSpPr>
            <a:spLocks noGrp="1" noChangeArrowheads="1"/>
          </p:cNvSpPr>
          <p:nvPr>
            <p:ph type="body" idx="1"/>
          </p:nvPr>
        </p:nvSpPr>
        <p:spPr>
          <a:xfrm>
            <a:off x="685800" y="1371600"/>
            <a:ext cx="7772400" cy="457200"/>
          </a:xfrm>
        </p:spPr>
        <p:txBody>
          <a:bodyPr/>
          <a:lstStyle/>
          <a:p>
            <a:r>
              <a:rPr lang="en-US" altLang="ko-KR" sz="2400">
                <a:latin typeface="Times New Roman" panose="02020603050405020304" pitchFamily="18" charset="0"/>
              </a:rPr>
              <a:t>define doubleword(s) directive : DD, DWORD</a:t>
            </a:r>
          </a:p>
        </p:txBody>
      </p:sp>
      <p:pic>
        <p:nvPicPr>
          <p:cNvPr id="110599" name="Picture 7" descr="iex01-26">
            <a:extLst>
              <a:ext uri="{FF2B5EF4-FFF2-40B4-BE49-F238E27FC236}">
                <a16:creationId xmlns:a16="http://schemas.microsoft.com/office/drawing/2014/main" id="{54795481-4827-4BE3-824F-AA4FCE9D7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0"/>
            <a:ext cx="74676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14615EC-28D1-4E2E-B9E8-DA6068CC4AC4}"/>
              </a:ext>
            </a:extLst>
          </p:cNvPr>
          <p:cNvSpPr>
            <a:spLocks noGrp="1"/>
          </p:cNvSpPr>
          <p:nvPr>
            <p:ph type="ftr" sz="quarter" idx="11"/>
          </p:nvPr>
        </p:nvSpPr>
        <p:spPr/>
        <p:txBody>
          <a:bodyPr/>
          <a:lstStyle/>
          <a:p>
            <a:r>
              <a:rPr lang="en-US" altLang="ko-KR"/>
              <a:t>Chapter 1  Introduction to the Microprocessor and Computer</a:t>
            </a:r>
          </a:p>
        </p:txBody>
      </p:sp>
      <p:sp>
        <p:nvSpPr>
          <p:cNvPr id="6" name="Slide Number Placeholder 5">
            <a:extLst>
              <a:ext uri="{FF2B5EF4-FFF2-40B4-BE49-F238E27FC236}">
                <a16:creationId xmlns:a16="http://schemas.microsoft.com/office/drawing/2014/main" id="{9F6A97FB-0766-4CCF-84AC-B14A59BF62B5}"/>
              </a:ext>
            </a:extLst>
          </p:cNvPr>
          <p:cNvSpPr>
            <a:spLocks noGrp="1"/>
          </p:cNvSpPr>
          <p:nvPr>
            <p:ph type="sldNum" sz="quarter" idx="12"/>
          </p:nvPr>
        </p:nvSpPr>
        <p:spPr/>
        <p:txBody>
          <a:bodyPr/>
          <a:lstStyle/>
          <a:p>
            <a:fld id="{C562180D-F3A8-434E-B3DD-34E25ED4A4DA}" type="slidenum">
              <a:rPr lang="ar-SA" altLang="ko-KR"/>
              <a:pPr/>
              <a:t>92</a:t>
            </a:fld>
            <a:endParaRPr lang="en-US" altLang="ko-KR"/>
          </a:p>
        </p:txBody>
      </p:sp>
      <p:sp>
        <p:nvSpPr>
          <p:cNvPr id="105474" name="Rectangle 2">
            <a:extLst>
              <a:ext uri="{FF2B5EF4-FFF2-40B4-BE49-F238E27FC236}">
                <a16:creationId xmlns:a16="http://schemas.microsoft.com/office/drawing/2014/main" id="{4F08DDC7-6494-45F3-BA53-FFDFE60293F7}"/>
              </a:ext>
            </a:extLst>
          </p:cNvPr>
          <p:cNvSpPr>
            <a:spLocks noGrp="1" noChangeArrowheads="1"/>
          </p:cNvSpPr>
          <p:nvPr>
            <p:ph type="title"/>
          </p:nvPr>
        </p:nvSpPr>
        <p:spPr>
          <a:xfrm>
            <a:off x="685800" y="609600"/>
            <a:ext cx="7772400" cy="533400"/>
          </a:xfrm>
        </p:spPr>
        <p:txBody>
          <a:bodyPr/>
          <a:lstStyle/>
          <a:p>
            <a:r>
              <a:rPr lang="en-US" altLang="ko-KR" sz="3200">
                <a:latin typeface="Times New Roman" panose="02020603050405020304" pitchFamily="18" charset="0"/>
              </a:rPr>
              <a:t>Real Number(Floating-point Number)</a:t>
            </a:r>
          </a:p>
        </p:txBody>
      </p:sp>
      <p:sp>
        <p:nvSpPr>
          <p:cNvPr id="105475" name="Rectangle 3">
            <a:extLst>
              <a:ext uri="{FF2B5EF4-FFF2-40B4-BE49-F238E27FC236}">
                <a16:creationId xmlns:a16="http://schemas.microsoft.com/office/drawing/2014/main" id="{E3F59BB8-68F3-418F-A670-2B522C1E278C}"/>
              </a:ext>
            </a:extLst>
          </p:cNvPr>
          <p:cNvSpPr>
            <a:spLocks noGrp="1" noChangeArrowheads="1"/>
          </p:cNvSpPr>
          <p:nvPr>
            <p:ph type="body" idx="1"/>
          </p:nvPr>
        </p:nvSpPr>
        <p:spPr>
          <a:xfrm>
            <a:off x="685800" y="1219200"/>
            <a:ext cx="7772400" cy="990600"/>
          </a:xfrm>
        </p:spPr>
        <p:txBody>
          <a:bodyPr/>
          <a:lstStyle/>
          <a:p>
            <a:pPr>
              <a:lnSpc>
                <a:spcPct val="90000"/>
              </a:lnSpc>
            </a:pPr>
            <a:r>
              <a:rPr lang="en-US" altLang="ko-KR" sz="2800">
                <a:latin typeface="Times New Roman" panose="02020603050405020304" pitchFamily="18" charset="0"/>
              </a:rPr>
              <a:t>single-precision :</a:t>
            </a:r>
            <a:r>
              <a:rPr lang="en-US" altLang="ko-KR" sz="2400">
                <a:latin typeface="Times New Roman" panose="02020603050405020304" pitchFamily="18" charset="0"/>
              </a:rPr>
              <a:t> 4 byte(32 bit)</a:t>
            </a:r>
          </a:p>
          <a:p>
            <a:pPr>
              <a:lnSpc>
                <a:spcPct val="90000"/>
              </a:lnSpc>
            </a:pPr>
            <a:r>
              <a:rPr lang="en-US" altLang="ko-KR" sz="2800">
                <a:latin typeface="Times New Roman" panose="02020603050405020304" pitchFamily="18" charset="0"/>
              </a:rPr>
              <a:t>double-precision :</a:t>
            </a:r>
            <a:r>
              <a:rPr lang="en-US" altLang="ko-KR" sz="2400">
                <a:latin typeface="Times New Roman" panose="02020603050405020304" pitchFamily="18" charset="0"/>
              </a:rPr>
              <a:t> 8 byte(64 bit)</a:t>
            </a:r>
          </a:p>
        </p:txBody>
      </p:sp>
      <p:pic>
        <p:nvPicPr>
          <p:cNvPr id="105478" name="Picture 6" descr="ifg01-15">
            <a:extLst>
              <a:ext uri="{FF2B5EF4-FFF2-40B4-BE49-F238E27FC236}">
                <a16:creationId xmlns:a16="http://schemas.microsoft.com/office/drawing/2014/main" id="{01542576-EB69-462B-8795-906D79596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62200"/>
            <a:ext cx="74676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9578C017-1DC2-41F1-8FD7-5541F6EA7E09}"/>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987591BD-1383-4CD1-A466-157F76280E51}"/>
              </a:ext>
            </a:extLst>
          </p:cNvPr>
          <p:cNvSpPr>
            <a:spLocks noGrp="1"/>
          </p:cNvSpPr>
          <p:nvPr>
            <p:ph type="sldNum" sz="quarter" idx="12"/>
          </p:nvPr>
        </p:nvSpPr>
        <p:spPr/>
        <p:txBody>
          <a:bodyPr/>
          <a:lstStyle/>
          <a:p>
            <a:fld id="{84E26540-242A-48D3-AA3A-225BDE0BFA98}" type="slidenum">
              <a:rPr lang="ar-SA" altLang="ko-KR"/>
              <a:pPr/>
              <a:t>93</a:t>
            </a:fld>
            <a:endParaRPr lang="en-US" altLang="ko-KR"/>
          </a:p>
        </p:txBody>
      </p:sp>
      <p:sp>
        <p:nvSpPr>
          <p:cNvPr id="111618" name="Rectangle 2">
            <a:extLst>
              <a:ext uri="{FF2B5EF4-FFF2-40B4-BE49-F238E27FC236}">
                <a16:creationId xmlns:a16="http://schemas.microsoft.com/office/drawing/2014/main" id="{D49D1557-A4DF-4648-B5E5-7E5F8E57AE01}"/>
              </a:ext>
            </a:extLst>
          </p:cNvPr>
          <p:cNvSpPr>
            <a:spLocks noGrp="1" noChangeArrowheads="1"/>
          </p:cNvSpPr>
          <p:nvPr>
            <p:ph type="title"/>
          </p:nvPr>
        </p:nvSpPr>
        <p:spPr>
          <a:xfrm>
            <a:off x="685800" y="762000"/>
            <a:ext cx="7772400" cy="533400"/>
          </a:xfrm>
        </p:spPr>
        <p:txBody>
          <a:bodyPr/>
          <a:lstStyle/>
          <a:p>
            <a:r>
              <a:rPr lang="en-US" altLang="ko-KR" sz="3200">
                <a:latin typeface="Times New Roman" panose="02020603050405020304" pitchFamily="18" charset="0"/>
              </a:rPr>
              <a:t>Single Precision</a:t>
            </a:r>
          </a:p>
        </p:txBody>
      </p:sp>
      <p:sp>
        <p:nvSpPr>
          <p:cNvPr id="111619" name="Rectangle 3">
            <a:extLst>
              <a:ext uri="{FF2B5EF4-FFF2-40B4-BE49-F238E27FC236}">
                <a16:creationId xmlns:a16="http://schemas.microsoft.com/office/drawing/2014/main" id="{738814AE-FEDA-45BF-B977-2E482D73341B}"/>
              </a:ext>
            </a:extLst>
          </p:cNvPr>
          <p:cNvSpPr>
            <a:spLocks noGrp="1" noChangeArrowheads="1"/>
          </p:cNvSpPr>
          <p:nvPr>
            <p:ph type="body" idx="1"/>
          </p:nvPr>
        </p:nvSpPr>
        <p:spPr>
          <a:xfrm>
            <a:off x="304800" y="1447800"/>
            <a:ext cx="8458200" cy="4876800"/>
          </a:xfrm>
        </p:spPr>
        <p:txBody>
          <a:bodyPr/>
          <a:lstStyle/>
          <a:p>
            <a:r>
              <a:rPr lang="en-US" altLang="ko-KR" sz="2800">
                <a:latin typeface="Times New Roman" panose="02020603050405020304" pitchFamily="18" charset="0"/>
              </a:rPr>
              <a:t>sign-bit, 8-bit exponent, 24-bit fraction(mantissa)</a:t>
            </a:r>
          </a:p>
          <a:p>
            <a:r>
              <a:rPr lang="en-US" altLang="ko-KR" sz="2800">
                <a:latin typeface="Times New Roman" panose="02020603050405020304" pitchFamily="18" charset="0"/>
              </a:rPr>
              <a:t>Mantissa : </a:t>
            </a:r>
            <a:r>
              <a:rPr lang="en-US" altLang="ko-KR" sz="2400">
                <a:latin typeface="Times New Roman" panose="02020603050405020304" pitchFamily="18" charset="0"/>
              </a:rPr>
              <a:t>implied(hidden) one-bit + 23-bit</a:t>
            </a:r>
          </a:p>
          <a:p>
            <a:pPr lvl="1"/>
            <a:r>
              <a:rPr lang="en-US" altLang="ko-KR" sz="2400">
                <a:latin typeface="Times New Roman" panose="02020603050405020304" pitchFamily="18" charset="0"/>
              </a:rPr>
              <a:t>1</a:t>
            </a:r>
            <a:r>
              <a:rPr lang="en-US" altLang="ko-KR" sz="2400" baseline="30000">
                <a:latin typeface="Times New Roman" panose="02020603050405020304" pitchFamily="18" charset="0"/>
              </a:rPr>
              <a:t>st</a:t>
            </a:r>
            <a:r>
              <a:rPr lang="en-US" altLang="ko-KR" sz="2400">
                <a:latin typeface="Times New Roman" panose="02020603050405020304" pitchFamily="18" charset="0"/>
              </a:rPr>
              <a:t> bit of normalized real no.</a:t>
            </a:r>
          </a:p>
          <a:p>
            <a:r>
              <a:rPr lang="en-US" altLang="ko-KR" sz="2800">
                <a:latin typeface="Times New Roman" panose="02020603050405020304" pitchFamily="18" charset="0"/>
              </a:rPr>
              <a:t>Biased exponent</a:t>
            </a:r>
          </a:p>
          <a:p>
            <a:pPr lvl="1"/>
            <a:r>
              <a:rPr lang="en-US" altLang="ko-KR" sz="2400">
                <a:latin typeface="Times New Roman" panose="02020603050405020304" pitchFamily="18" charset="0"/>
              </a:rPr>
              <a:t>127(7FH) : -126 ~ +127 → 1 ~ 254</a:t>
            </a:r>
          </a:p>
          <a:p>
            <a:r>
              <a:rPr lang="en-US" altLang="ko-KR" sz="2800">
                <a:latin typeface="Times New Roman" panose="02020603050405020304" pitchFamily="18" charset="0"/>
              </a:rPr>
              <a:t>Exception</a:t>
            </a:r>
          </a:p>
          <a:p>
            <a:pPr lvl="1"/>
            <a:r>
              <a:rPr lang="en-US" altLang="ko-KR" sz="2400">
                <a:latin typeface="Times New Roman" panose="02020603050405020304" pitchFamily="18" charset="0"/>
              </a:rPr>
              <a:t>e=255, m=0 : infinity</a:t>
            </a:r>
          </a:p>
          <a:p>
            <a:pPr lvl="1"/>
            <a:r>
              <a:rPr lang="en-US" altLang="ko-KR" sz="2400">
                <a:latin typeface="Times New Roman" panose="02020603050405020304" pitchFamily="18" charset="0"/>
              </a:rPr>
              <a:t>e=0, m=0 : zero</a:t>
            </a:r>
          </a:p>
          <a:p>
            <a:pPr lvl="1"/>
            <a:r>
              <a:rPr lang="en-US" altLang="ko-KR" sz="2400">
                <a:latin typeface="Times New Roman" panose="02020603050405020304" pitchFamily="18" charset="0"/>
              </a:rPr>
              <a:t>e=255, m≠0 : not a no.    </a:t>
            </a:r>
          </a:p>
          <a:p>
            <a:pPr lvl="1"/>
            <a:r>
              <a:rPr lang="en-US" altLang="ko-KR" sz="2400">
                <a:latin typeface="Times New Roman" panose="02020603050405020304" pitchFamily="18" charset="0"/>
              </a:rPr>
              <a:t>e=0, m≠0 : denormalized</a:t>
            </a:r>
          </a:p>
        </p:txBody>
      </p:sp>
    </p:spTree>
  </p:cSld>
  <p:clrMapOvr>
    <a:masterClrMapping/>
  </p:clrMapOvr>
  <p:transition>
    <p:pull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F6991E85-917D-4BF4-B976-8F84847813E4}"/>
              </a:ext>
            </a:extLst>
          </p:cNvPr>
          <p:cNvSpPr>
            <a:spLocks noGrp="1"/>
          </p:cNvSpPr>
          <p:nvPr>
            <p:ph type="ftr" sz="quarter" idx="11"/>
          </p:nvPr>
        </p:nvSpPr>
        <p:spPr/>
        <p:txBody>
          <a:bodyPr/>
          <a:lstStyle/>
          <a:p>
            <a:r>
              <a:rPr lang="en-US" altLang="ko-KR"/>
              <a:t>Chapter 1  Introduction to the Microprocessor and Computer</a:t>
            </a:r>
          </a:p>
        </p:txBody>
      </p:sp>
      <p:sp>
        <p:nvSpPr>
          <p:cNvPr id="5" name="Slide Number Placeholder 5">
            <a:extLst>
              <a:ext uri="{FF2B5EF4-FFF2-40B4-BE49-F238E27FC236}">
                <a16:creationId xmlns:a16="http://schemas.microsoft.com/office/drawing/2014/main" id="{5EAE64F5-E5D2-4A69-AC5A-A4203449765C}"/>
              </a:ext>
            </a:extLst>
          </p:cNvPr>
          <p:cNvSpPr>
            <a:spLocks noGrp="1"/>
          </p:cNvSpPr>
          <p:nvPr>
            <p:ph type="sldNum" sz="quarter" idx="12"/>
          </p:nvPr>
        </p:nvSpPr>
        <p:spPr/>
        <p:txBody>
          <a:bodyPr/>
          <a:lstStyle/>
          <a:p>
            <a:fld id="{3E70CF59-48B0-4FEE-BE6F-4431FCDAAF12}" type="slidenum">
              <a:rPr lang="ar-SA" altLang="ko-KR"/>
              <a:pPr/>
              <a:t>94</a:t>
            </a:fld>
            <a:endParaRPr lang="en-US" altLang="ko-KR"/>
          </a:p>
        </p:txBody>
      </p:sp>
      <p:sp>
        <p:nvSpPr>
          <p:cNvPr id="130050" name="Rectangle 2">
            <a:extLst>
              <a:ext uri="{FF2B5EF4-FFF2-40B4-BE49-F238E27FC236}">
                <a16:creationId xmlns:a16="http://schemas.microsoft.com/office/drawing/2014/main" id="{8C2FA70A-A2E5-4879-9BBE-6EB456778972}"/>
              </a:ext>
            </a:extLst>
          </p:cNvPr>
          <p:cNvSpPr>
            <a:spLocks noGrp="1" noChangeArrowheads="1"/>
          </p:cNvSpPr>
          <p:nvPr>
            <p:ph type="title"/>
          </p:nvPr>
        </p:nvSpPr>
        <p:spPr>
          <a:xfrm>
            <a:off x="685800" y="762000"/>
            <a:ext cx="7772400" cy="685800"/>
          </a:xfrm>
        </p:spPr>
        <p:txBody>
          <a:bodyPr/>
          <a:lstStyle/>
          <a:p>
            <a:r>
              <a:rPr lang="en-US" altLang="ko-KR" sz="3200">
                <a:latin typeface="Times New Roman" panose="02020603050405020304" pitchFamily="18" charset="0"/>
              </a:rPr>
              <a:t>Single Precision</a:t>
            </a:r>
          </a:p>
        </p:txBody>
      </p:sp>
      <p:pic>
        <p:nvPicPr>
          <p:cNvPr id="130055" name="Picture 7" descr="itb01-10">
            <a:extLst>
              <a:ext uri="{FF2B5EF4-FFF2-40B4-BE49-F238E27FC236}">
                <a16:creationId xmlns:a16="http://schemas.microsoft.com/office/drawing/2014/main" id="{7AEF079A-5E62-496C-9566-A993BAA02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76962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BD8B07C8-9C8C-4917-B2A6-FC1A8FBDBBCB}"/>
              </a:ext>
            </a:extLst>
          </p:cNvPr>
          <p:cNvSpPr>
            <a:spLocks noGrp="1"/>
          </p:cNvSpPr>
          <p:nvPr>
            <p:ph type="ftr" sz="quarter" idx="11"/>
          </p:nvPr>
        </p:nvSpPr>
        <p:spPr/>
        <p:txBody>
          <a:bodyPr/>
          <a:lstStyle/>
          <a:p>
            <a:r>
              <a:rPr lang="en-US" altLang="ko-KR"/>
              <a:t>Chapter 1  Introduction to the Microprocessor and Computer</a:t>
            </a:r>
          </a:p>
        </p:txBody>
      </p:sp>
      <p:sp>
        <p:nvSpPr>
          <p:cNvPr id="7" name="Slide Number Placeholder 5">
            <a:extLst>
              <a:ext uri="{FF2B5EF4-FFF2-40B4-BE49-F238E27FC236}">
                <a16:creationId xmlns:a16="http://schemas.microsoft.com/office/drawing/2014/main" id="{4F014231-9D48-4F40-946E-19B6464E56FF}"/>
              </a:ext>
            </a:extLst>
          </p:cNvPr>
          <p:cNvSpPr>
            <a:spLocks noGrp="1"/>
          </p:cNvSpPr>
          <p:nvPr>
            <p:ph type="sldNum" sz="quarter" idx="12"/>
          </p:nvPr>
        </p:nvSpPr>
        <p:spPr/>
        <p:txBody>
          <a:bodyPr/>
          <a:lstStyle/>
          <a:p>
            <a:fld id="{4431537D-AD8D-48F2-8E9A-7C5CDA2CE79B}" type="slidenum">
              <a:rPr lang="ar-SA" altLang="ko-KR"/>
              <a:pPr/>
              <a:t>95</a:t>
            </a:fld>
            <a:endParaRPr lang="en-US" altLang="ko-KR"/>
          </a:p>
        </p:txBody>
      </p:sp>
      <p:sp>
        <p:nvSpPr>
          <p:cNvPr id="112642" name="Rectangle 2">
            <a:extLst>
              <a:ext uri="{FF2B5EF4-FFF2-40B4-BE49-F238E27FC236}">
                <a16:creationId xmlns:a16="http://schemas.microsoft.com/office/drawing/2014/main" id="{878BB1C8-1DA3-43FF-BC94-B8AD3AEEFAF9}"/>
              </a:ext>
            </a:extLst>
          </p:cNvPr>
          <p:cNvSpPr>
            <a:spLocks noGrp="1" noChangeArrowheads="1"/>
          </p:cNvSpPr>
          <p:nvPr>
            <p:ph type="title"/>
          </p:nvPr>
        </p:nvSpPr>
        <p:spPr>
          <a:xfrm>
            <a:off x="685800" y="533400"/>
            <a:ext cx="7772400" cy="609600"/>
          </a:xfrm>
        </p:spPr>
        <p:txBody>
          <a:bodyPr/>
          <a:lstStyle/>
          <a:p>
            <a:r>
              <a:rPr lang="en-US" altLang="ko-KR" sz="3200">
                <a:latin typeface="Times New Roman" panose="02020603050405020304" pitchFamily="18" charset="0"/>
              </a:rPr>
              <a:t>Real Number</a:t>
            </a:r>
          </a:p>
        </p:txBody>
      </p:sp>
      <p:sp>
        <p:nvSpPr>
          <p:cNvPr id="112643" name="Rectangle 3">
            <a:extLst>
              <a:ext uri="{FF2B5EF4-FFF2-40B4-BE49-F238E27FC236}">
                <a16:creationId xmlns:a16="http://schemas.microsoft.com/office/drawing/2014/main" id="{52ABC4E8-E8F9-4137-B110-AF291E0EBE72}"/>
              </a:ext>
            </a:extLst>
          </p:cNvPr>
          <p:cNvSpPr>
            <a:spLocks noGrp="1" noChangeArrowheads="1"/>
          </p:cNvSpPr>
          <p:nvPr>
            <p:ph type="body" idx="1"/>
          </p:nvPr>
        </p:nvSpPr>
        <p:spPr>
          <a:xfrm>
            <a:off x="685800" y="1066800"/>
            <a:ext cx="7772400" cy="990600"/>
          </a:xfrm>
        </p:spPr>
        <p:txBody>
          <a:bodyPr/>
          <a:lstStyle/>
          <a:p>
            <a:pPr>
              <a:lnSpc>
                <a:spcPct val="90000"/>
              </a:lnSpc>
            </a:pPr>
            <a:r>
              <a:rPr lang="en-US" altLang="ko-KR" sz="2800">
                <a:latin typeface="Times New Roman" panose="02020603050405020304" pitchFamily="18" charset="0"/>
              </a:rPr>
              <a:t>single precision :</a:t>
            </a:r>
            <a:r>
              <a:rPr lang="en-US" altLang="ko-KR" sz="2400">
                <a:latin typeface="Times New Roman" panose="02020603050405020304" pitchFamily="18" charset="0"/>
              </a:rPr>
              <a:t> DD, REAL4</a:t>
            </a:r>
          </a:p>
          <a:p>
            <a:pPr>
              <a:lnSpc>
                <a:spcPct val="90000"/>
              </a:lnSpc>
            </a:pPr>
            <a:r>
              <a:rPr lang="en-US" altLang="ko-KR" sz="2800">
                <a:latin typeface="Times New Roman" panose="02020603050405020304" pitchFamily="18" charset="0"/>
              </a:rPr>
              <a:t>double precision :</a:t>
            </a:r>
            <a:r>
              <a:rPr lang="en-US" altLang="ko-KR" sz="2400">
                <a:latin typeface="Times New Roman" panose="02020603050405020304" pitchFamily="18" charset="0"/>
              </a:rPr>
              <a:t> DQ(define quadword), REAL8</a:t>
            </a:r>
          </a:p>
        </p:txBody>
      </p:sp>
      <p:pic>
        <p:nvPicPr>
          <p:cNvPr id="112649" name="Picture 9" descr="iex01-27-1">
            <a:extLst>
              <a:ext uri="{FF2B5EF4-FFF2-40B4-BE49-F238E27FC236}">
                <a16:creationId xmlns:a16="http://schemas.microsoft.com/office/drawing/2014/main" id="{0B870EE9-0B04-4CA4-939E-E9FB47FF9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74676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12650" name="Picture 10" descr="iex01-27-2">
            <a:extLst>
              <a:ext uri="{FF2B5EF4-FFF2-40B4-BE49-F238E27FC236}">
                <a16:creationId xmlns:a16="http://schemas.microsoft.com/office/drawing/2014/main" id="{4D15C8E1-A7AD-429C-A2CD-A699EB072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733800"/>
            <a:ext cx="7467600" cy="244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d"/>
  </p:transition>
</p:sld>
</file>

<file path=ppt/theme/theme1.xml><?xml version="1.0" encoding="utf-8"?>
<a:theme xmlns:a="http://schemas.openxmlformats.org/drawingml/2006/main" name="수묵화">
  <a:themeElements>
    <a:clrScheme name="수묵화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수묵화">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2400" b="0" i="0" u="none" strike="noStrike" cap="none" normalizeH="0" baseline="0" smtClean="0">
            <a:ln>
              <a:noFill/>
            </a:ln>
            <a:solidFill>
              <a:schemeClr val="tx1"/>
            </a:solidFill>
            <a:effectLst/>
            <a:latin typeface="Times New Roman" panose="02020603050405020304" pitchFamily="18" charset="0"/>
            <a:ea typeface="굴림" panose="020B0600000101010101" pitchFamily="34"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2400" b="0" i="0" u="none" strike="noStrike" cap="none" normalizeH="0" baseline="0" smtClean="0">
            <a:ln>
              <a:noFill/>
            </a:ln>
            <a:solidFill>
              <a:schemeClr val="tx1"/>
            </a:solidFill>
            <a:effectLst/>
            <a:latin typeface="Times New Roman" panose="02020603050405020304" pitchFamily="18" charset="0"/>
            <a:ea typeface="굴림" panose="020B0600000101010101" pitchFamily="34" charset="-127"/>
          </a:defRPr>
        </a:defPPr>
      </a:lstStyle>
    </a:lnDef>
  </a:objectDefaults>
  <a:extraClrSchemeLst>
    <a:extraClrScheme>
      <a:clrScheme name="수묵화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수묵화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수묵화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수묵화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수묵화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수묵화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수묵화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Office\Templates\디자인\수묵화.pot</Template>
  <TotalTime>4097</TotalTime>
  <Words>6337</Words>
  <Application>Microsoft Office PowerPoint</Application>
  <PresentationFormat>On-screen Show (4:3)</PresentationFormat>
  <Paragraphs>638</Paragraphs>
  <Slides>95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Gulim</vt:lpstr>
      <vt:lpstr>Arial</vt:lpstr>
      <vt:lpstr>Symbol</vt:lpstr>
      <vt:lpstr>Times New Roman</vt:lpstr>
      <vt:lpstr>수묵화</vt:lpstr>
      <vt:lpstr>The Intel Microprocessors</vt:lpstr>
      <vt:lpstr>Chapter</vt:lpstr>
      <vt:lpstr>Chapter 1</vt:lpstr>
      <vt:lpstr>Introduction</vt:lpstr>
      <vt:lpstr>Chapter Objective</vt:lpstr>
      <vt:lpstr>1-1 A historical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8086  (1978)</vt:lpstr>
      <vt:lpstr>PowerPoint Presentation</vt:lpstr>
      <vt:lpstr>PowerPoint Presentation</vt:lpstr>
      <vt:lpstr>8088</vt:lpstr>
      <vt:lpstr>80186/80188</vt:lpstr>
      <vt:lpstr>PowerPoint Presentation</vt:lpstr>
      <vt:lpstr>80286   (1982)</vt:lpstr>
      <vt:lpstr>PowerPoint Presentation</vt:lpstr>
      <vt:lpstr>80386</vt:lpstr>
      <vt:lpstr>PowerPoint Presentation</vt:lpstr>
      <vt:lpstr>80486</vt:lpstr>
      <vt:lpstr>PowerPoint Presentation</vt:lpstr>
      <vt:lpstr>80486</vt:lpstr>
      <vt:lpstr>Pentium</vt:lpstr>
      <vt:lpstr>PowerPoint Presentation</vt:lpstr>
      <vt:lpstr>PowerPoint Presentation</vt:lpstr>
      <vt:lpstr>PowerPoint Presentation</vt:lpstr>
      <vt:lpstr>Pentium pro</vt:lpstr>
      <vt:lpstr>PentiumⅡand PentiumⅡXeon Microprocessor</vt:lpstr>
      <vt:lpstr>PentiumⅡand PentiumⅡXeon Microprocessor</vt:lpstr>
      <vt:lpstr>Pentium Ⅲ Microprocessor</vt:lpstr>
      <vt:lpstr>Pentium 4 Microprocessor</vt:lpstr>
      <vt:lpstr>The Future of Microprocessors</vt:lpstr>
      <vt:lpstr>1-2 The microprocessor-based personal computer system</vt:lpstr>
      <vt:lpstr>THE MICROPROCESSOR-BASED PERSONAL COMPUTER SYSTEM</vt:lpstr>
      <vt:lpstr>The Memory System</vt:lpstr>
      <vt:lpstr>1.1.1.  Transient Program Area</vt:lpstr>
      <vt:lpstr>Figure 1-3 shows the TPA (transient program area) of memory system.</vt:lpstr>
      <vt:lpstr>1.1.1.  Transient Program Area</vt:lpstr>
      <vt:lpstr>1.1.1. Transient Program Area</vt:lpstr>
      <vt:lpstr>1.1.2.  The System Area</vt:lpstr>
      <vt:lpstr>PowerPoint Presentation</vt:lpstr>
      <vt:lpstr>PowerPoint Presentation</vt:lpstr>
      <vt:lpstr>PowerPoint Presentation</vt:lpstr>
      <vt:lpstr>PowerPoint Presentation</vt:lpstr>
      <vt:lpstr>1.2.        I/O Space</vt:lpstr>
      <vt:lpstr>PowerPoint Presentation</vt:lpstr>
      <vt:lpstr> 1.3.        The Microprocessor</vt:lpstr>
      <vt:lpstr>PowerPoint Presentation</vt:lpstr>
      <vt:lpstr>1.4.        Bus</vt:lpstr>
      <vt:lpstr>Figure 1-7 shows how these buses interconnect various system components</vt:lpstr>
      <vt:lpstr>1.4.        Bus</vt:lpstr>
      <vt:lpstr>PowerPoint Presentation</vt:lpstr>
      <vt:lpstr>Examples of buses</vt:lpstr>
      <vt:lpstr>Memory and I/O system Fig. 1-5 The memory map of the personal computer</vt:lpstr>
      <vt:lpstr>I/O space</vt:lpstr>
      <vt:lpstr>The Microprocessor</vt:lpstr>
      <vt:lpstr>Table 1-3 Simple arithmetic and logic operations</vt:lpstr>
      <vt:lpstr>Table 1-4 Decisions</vt:lpstr>
      <vt:lpstr>Bus</vt:lpstr>
      <vt:lpstr>Bus</vt:lpstr>
      <vt:lpstr>PowerPoint Presentation</vt:lpstr>
      <vt:lpstr>PowerPoint Presentation</vt:lpstr>
      <vt:lpstr>PowerPoint Presentation</vt:lpstr>
      <vt:lpstr>1-3 number systems</vt:lpstr>
      <vt:lpstr>1-3 number systems</vt:lpstr>
      <vt:lpstr>Conversion to Decimal</vt:lpstr>
      <vt:lpstr>Conversion to Decimal</vt:lpstr>
      <vt:lpstr>Conversion from Decimal number</vt:lpstr>
      <vt:lpstr>PowerPoint Presentation</vt:lpstr>
      <vt:lpstr>Conversion from Decimal number</vt:lpstr>
      <vt:lpstr>PowerPoint Presentation</vt:lpstr>
      <vt:lpstr>Binary-Coded Hexadecimal</vt:lpstr>
      <vt:lpstr>Complements</vt:lpstr>
      <vt:lpstr>Complements</vt:lpstr>
      <vt:lpstr>Complements</vt:lpstr>
      <vt:lpstr>1-4  Computer Data Formats</vt:lpstr>
      <vt:lpstr>PowerPoint Presentation</vt:lpstr>
      <vt:lpstr>PowerPoint Presentation</vt:lpstr>
      <vt:lpstr>Binary-Coded Decimal(BCD) Data</vt:lpstr>
      <vt:lpstr>Byte-Sized Data</vt:lpstr>
      <vt:lpstr>Byte-Sized Data</vt:lpstr>
      <vt:lpstr>Byte-Sized Data</vt:lpstr>
      <vt:lpstr>Word-Sized Data</vt:lpstr>
      <vt:lpstr>Word-Sized Data</vt:lpstr>
      <vt:lpstr>Double Word-Sized Data</vt:lpstr>
      <vt:lpstr>Double Word-Sized Data</vt:lpstr>
      <vt:lpstr>Real Number(Floating-point Number)</vt:lpstr>
      <vt:lpstr>Single Precision</vt:lpstr>
      <vt:lpstr>Single Precision</vt:lpstr>
      <vt:lpstr>Real Number</vt:lpstr>
    </vt:vector>
  </TitlesOfParts>
  <Company>Konkuk Univ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Intel Mocroprocessors</dc:title>
  <dc:creator>ikpark</dc:creator>
  <cp:lastModifiedBy>Zaman</cp:lastModifiedBy>
  <cp:revision>110</cp:revision>
  <dcterms:created xsi:type="dcterms:W3CDTF">2001-01-18T03:07:13Z</dcterms:created>
  <dcterms:modified xsi:type="dcterms:W3CDTF">2023-09-15T08:37:23Z</dcterms:modified>
</cp:coreProperties>
</file>